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310" r:id="rId3"/>
    <p:sldId id="309" r:id="rId4"/>
    <p:sldId id="314" r:id="rId5"/>
    <p:sldId id="313" r:id="rId6"/>
    <p:sldId id="315" r:id="rId7"/>
    <p:sldId id="316" r:id="rId8"/>
    <p:sldId id="318" r:id="rId9"/>
    <p:sldId id="317" r:id="rId10"/>
    <p:sldId id="319" r:id="rId11"/>
    <p:sldId id="312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3" r:id="rId22"/>
    <p:sldId id="331" r:id="rId23"/>
    <p:sldId id="332" r:id="rId24"/>
  </p:sldIdLst>
  <p:sldSz cx="9144000" cy="5143500" type="screen16x9"/>
  <p:notesSz cx="6858000" cy="9144000"/>
  <p:embeddedFontLst>
    <p:embeddedFont>
      <p:font typeface="BenchNine" panose="020B0600000101010101" charset="0"/>
      <p:regular r:id="rId26"/>
      <p:bold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  <p:embeddedFont>
      <p:font typeface="Roboto Mono" panose="020B0600000101010101" charset="0"/>
      <p:regular r:id="rId32"/>
      <p:bold r:id="rId33"/>
      <p:italic r:id="rId34"/>
      <p:boldItalic r:id="rId35"/>
    </p:embeddedFont>
    <p:embeddedFont>
      <p:font typeface="Roboto Mono Regular" panose="020B0600000101010101" charset="0"/>
      <p:regular r:id="rId36"/>
      <p:bold r:id="rId37"/>
      <p:italic r:id="rId38"/>
      <p:boldItalic r:id="rId39"/>
    </p:embeddedFont>
    <p:embeddedFont>
      <p:font typeface="Segoe UI Emoji" panose="020B0502040204020203" pitchFamily="3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76E65"/>
    <a:srgbClr val="E6E6E6"/>
    <a:srgbClr val="FFFFFF"/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87C0B5-4DDA-4E78-A625-78EF044C1B21}">
  <a:tblStyle styleId="{6987C0B5-4DDA-4E78-A625-78EF044C1B21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8A5C78-2CE6-43AD-95E4-9DC02A4B30D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70a71bd9d4_2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70a71bd9d4_2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2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a378bcc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0a378bcc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801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a378bcc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0a378bcc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937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a378bcc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0a378bcc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666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a378bcc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0a378bcc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31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a378bcc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0a378bcc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937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a378bcc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0a378bcc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268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a378bcc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0a378bcc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69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0a71bd9d4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0a71bd9d4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904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0a71bd9d4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0a71bd9d4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18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a378bcc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0a378bcc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217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0a71bd9d4_2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0a71bd9d4_2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500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0a378bcc7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0a378bcc7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847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70a71bd9d4_3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70a71bd9d4_3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370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70a71bd9d4_2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70a71bd9d4_2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107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70a71bd9d4_3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70a71bd9d4_3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70a71bd9d4_2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70a71bd9d4_2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55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70a71bd9d4_3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70a71bd9d4_3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03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0a9dbe49f_0_12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0a9dbe49f_0_12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32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a378bcc7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a378bcc7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221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70a71bd9d4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70a71bd9d4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88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10" name="Google Shape;10;p2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0"/>
              <a:ext cx="1998600" cy="404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78000" y="2028600"/>
            <a:ext cx="52890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178000" y="2698800"/>
            <a:ext cx="6603300" cy="4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/>
          <p:nvPr/>
        </p:nvSpPr>
        <p:spPr>
          <a:xfrm rot="10800000">
            <a:off x="8844600" y="0"/>
            <a:ext cx="299400" cy="5168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0" y="0"/>
            <a:ext cx="2180100" cy="34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0" y="4800900"/>
            <a:ext cx="2180100" cy="3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solidFill>
          <a:schemeClr val="accent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5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25" name="Google Shape;25;p5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182160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3531000" y="1079702"/>
            <a:ext cx="4893000" cy="12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3531000" y="2744548"/>
            <a:ext cx="4893000" cy="12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32" name="Google Shape;32;p6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203880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-6225" y="0"/>
            <a:ext cx="10071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6963700" y="0"/>
            <a:ext cx="2180100" cy="34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/>
          <p:nvPr/>
        </p:nvSpPr>
        <p:spPr>
          <a:xfrm>
            <a:off x="6963700" y="4800900"/>
            <a:ext cx="2180100" cy="36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182160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3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64" name="Google Shape;64;p13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6492268" y="3066250"/>
            <a:ext cx="19317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BenchNine"/>
              <a:buNone/>
              <a:defRPr sz="1300"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3855850" y="1924150"/>
            <a:ext cx="4568400" cy="12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720000" y="0"/>
            <a:ext cx="8424000" cy="404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14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71" name="Google Shape;71;p14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708929" y="540000"/>
            <a:ext cx="6714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2493950" y="837400"/>
            <a:ext cx="5928600" cy="4914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/>
          </p:nvPr>
        </p:nvSpPr>
        <p:spPr>
          <a:xfrm>
            <a:off x="1708929" y="1328800"/>
            <a:ext cx="6714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3"/>
          </p:nvPr>
        </p:nvSpPr>
        <p:spPr>
          <a:xfrm>
            <a:off x="2493950" y="1626200"/>
            <a:ext cx="5928600" cy="4914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4"/>
          </p:nvPr>
        </p:nvSpPr>
        <p:spPr>
          <a:xfrm>
            <a:off x="1708929" y="2117600"/>
            <a:ext cx="6714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5"/>
          </p:nvPr>
        </p:nvSpPr>
        <p:spPr>
          <a:xfrm>
            <a:off x="2493950" y="2415000"/>
            <a:ext cx="5928600" cy="4914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6"/>
          </p:nvPr>
        </p:nvSpPr>
        <p:spPr>
          <a:xfrm>
            <a:off x="1708929" y="2906400"/>
            <a:ext cx="6714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7"/>
          </p:nvPr>
        </p:nvSpPr>
        <p:spPr>
          <a:xfrm>
            <a:off x="2493950" y="3203800"/>
            <a:ext cx="5928600" cy="4914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5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83" name="Google Shape;83;p15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5"/>
          <p:cNvSpPr/>
          <p:nvPr/>
        </p:nvSpPr>
        <p:spPr>
          <a:xfrm>
            <a:off x="2216950" y="0"/>
            <a:ext cx="6908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2888450" y="804850"/>
            <a:ext cx="5535600" cy="15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2888450" y="2469125"/>
            <a:ext cx="5096700" cy="21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/>
          <p:nvPr/>
        </p:nvSpPr>
        <p:spPr>
          <a:xfrm>
            <a:off x="7145400" y="0"/>
            <a:ext cx="1998600" cy="404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153" name="Google Shape;153;p22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22"/>
          <p:cNvSpPr txBox="1">
            <a:spLocks noGrp="1"/>
          </p:cNvSpPr>
          <p:nvPr>
            <p:ph type="ctrTitle"/>
          </p:nvPr>
        </p:nvSpPr>
        <p:spPr>
          <a:xfrm>
            <a:off x="630353" y="1545450"/>
            <a:ext cx="3852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4832625" y="1690025"/>
            <a:ext cx="2961000" cy="13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22"/>
          <p:cNvSpPr txBox="1"/>
          <p:nvPr/>
        </p:nvSpPr>
        <p:spPr>
          <a:xfrm>
            <a:off x="4768900" y="3272825"/>
            <a:ext cx="3024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CREDITS: This presentation template was created by </a:t>
            </a:r>
            <a:r>
              <a:rPr lang="es" sz="1000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, including icons by </a:t>
            </a:r>
            <a:r>
              <a:rPr lang="es" sz="1000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, and infographics &amp; images by </a:t>
            </a:r>
            <a:r>
              <a:rPr lang="es" sz="1000" b="1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s" sz="100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 </a:t>
            </a:r>
            <a:endParaRPr sz="1000">
              <a:solidFill>
                <a:schemeClr val="lt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Condensed"/>
              <a:buNone/>
              <a:defRPr sz="2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Regular"/>
              <a:buChar char="●"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Regular"/>
              <a:buChar char="○"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Regular"/>
              <a:buChar char="■"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Regular"/>
              <a:buChar char="●"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Regular"/>
              <a:buChar char="○"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Regular"/>
              <a:buChar char="■"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Regular"/>
              <a:buChar char="●"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 Regular"/>
              <a:buChar char="○"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 Regular"/>
              <a:buChar char="■"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dylws/Classification-between-Galaxies-and-Stars-with-MLP-and-R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dylws/Classification-between-Galaxies-and-Stars-with-MLP-and-R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dylws/Classification-between-Galaxies-and-Stars-with-MLP-and-R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dylws/Classification-between-Galaxies-and-Stars-with-MLP-and-R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dylws/Classification-between-Galaxies-and-Stars-with-MLP-and-R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dylws/Classification-between-Galaxies-and-Stars-with-MLP-and-R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dylws/Classification-between-Galaxies-and-Stars-with-MLP-and-R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lws/Classification-between-Galaxies-and-Stars-with-MLP-and-R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iddharthchaini/stars-and-galaxi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ctrTitle"/>
          </p:nvPr>
        </p:nvSpPr>
        <p:spPr>
          <a:xfrm>
            <a:off x="1056969" y="1981532"/>
            <a:ext cx="5996006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Classification Between</a:t>
            </a:r>
            <a:r>
              <a:rPr lang="en-US" dirty="0"/>
              <a:t> </a:t>
            </a:r>
            <a:br>
              <a:rPr lang="en-US" dirty="0"/>
            </a:br>
            <a:r>
              <a:rPr lang="en-US" sz="5400" dirty="0"/>
              <a:t>Galaxies and Stars</a:t>
            </a:r>
            <a:endParaRPr lang="en-US" dirty="0"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097313" y="3115648"/>
            <a:ext cx="6603300" cy="4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err="1">
                <a:latin typeface="Roboto Mono Regular" panose="020B0600000101010101" charset="0"/>
                <a:ea typeface="Roboto Mono Regular" panose="020B0600000101010101" charset="0"/>
              </a:rPr>
              <a:t>Wooseok</a:t>
            </a:r>
            <a:r>
              <a:rPr lang="en-US" altLang="ko-KR" sz="1800" dirty="0">
                <a:latin typeface="Roboto Mono Regular" panose="020B0600000101010101" charset="0"/>
                <a:ea typeface="Roboto Mono Regular" panose="020B0600000101010101" charset="0"/>
              </a:rPr>
              <a:t> Lee</a:t>
            </a:r>
            <a:endParaRPr sz="1800" dirty="0">
              <a:latin typeface="Roboto Mono Regular" panose="020B0600000101010101" charset="0"/>
              <a:ea typeface="Roboto Mono Regular" panose="020B0600000101010101" charset="0"/>
            </a:endParaRPr>
          </a:p>
        </p:txBody>
      </p:sp>
      <p:grpSp>
        <p:nvGrpSpPr>
          <p:cNvPr id="173" name="Google Shape;173;p27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174" name="Google Shape;174;p27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175" name="Google Shape;175;p27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" name="Google Shape;176;p27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27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78;p27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79" name="Google Shape;179;p27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0" name="Google Shape;180;p27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181" name="Google Shape;181;p27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27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27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27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48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211920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TWO-LAYER PERCEPTRON</a:t>
            </a:r>
            <a:br>
              <a:rPr lang="en-US" dirty="0"/>
            </a:br>
            <a:r>
              <a:rPr lang="en-US" sz="1200" dirty="0"/>
              <a:t>- WITH 100 AND 200 HIDDEN LALYER’S DIMENSION </a:t>
            </a:r>
            <a:br>
              <a:rPr lang="en-US" sz="1200" dirty="0"/>
            </a:br>
            <a:r>
              <a:rPr lang="en-US" sz="1200" dirty="0"/>
              <a:t>- FOR 10 AND 20 TRAINING EPCOH</a:t>
            </a:r>
            <a:endParaRPr dirty="0"/>
          </a:p>
        </p:txBody>
      </p:sp>
      <p:grpSp>
        <p:nvGrpSpPr>
          <p:cNvPr id="2375" name="Google Shape;2375;p48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2376" name="Google Shape;2376;p48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377" name="Google Shape;2377;p48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8" name="Google Shape;2378;p48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9" name="Google Shape;2379;p48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0" name="Google Shape;2380;p48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81" name="Google Shape;2381;p48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82" name="Google Shape;2382;p48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2383" name="Google Shape;2383;p48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4" name="Google Shape;2384;p48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5" name="Google Shape;2385;p48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6" name="Google Shape;2386;p48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752A74F-1FEE-49E3-9B74-949AA296880C}"/>
              </a:ext>
            </a:extLst>
          </p:cNvPr>
          <p:cNvGrpSpPr/>
          <p:nvPr/>
        </p:nvGrpSpPr>
        <p:grpSpPr>
          <a:xfrm>
            <a:off x="2566835" y="3780463"/>
            <a:ext cx="3357263" cy="863944"/>
            <a:chOff x="2812603" y="3753345"/>
            <a:chExt cx="3357263" cy="863944"/>
          </a:xfrm>
        </p:grpSpPr>
        <p:sp>
          <p:nvSpPr>
            <p:cNvPr id="2" name="왼쪽 중괄호 1">
              <a:extLst>
                <a:ext uri="{FF2B5EF4-FFF2-40B4-BE49-F238E27FC236}">
                  <a16:creationId xmlns:a16="http://schemas.microsoft.com/office/drawing/2014/main" id="{D193BED0-0198-4F38-92E7-8938DCDB32BA}"/>
                </a:ext>
              </a:extLst>
            </p:cNvPr>
            <p:cNvSpPr/>
            <p:nvPr/>
          </p:nvSpPr>
          <p:spPr>
            <a:xfrm rot="16200000">
              <a:off x="4311235" y="3556712"/>
              <a:ext cx="360000" cy="753266"/>
            </a:xfrm>
            <a:prstGeom prst="leftBrac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462DE4-AAF0-4274-B779-FD763E7446DC}"/>
                </a:ext>
              </a:extLst>
            </p:cNvPr>
            <p:cNvSpPr txBox="1"/>
            <p:nvPr/>
          </p:nvSpPr>
          <p:spPr>
            <a:xfrm>
              <a:off x="2812603" y="4155624"/>
              <a:ext cx="33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Roboto Mono" panose="020B0600000101010101" charset="0"/>
                  <a:ea typeface="Roboto Mono" panose="020B0600000101010101" charset="0"/>
                </a:rPr>
                <a:t>2352 dim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Roboto Mono" panose="020B0600000101010101" charset="0"/>
                  <a:ea typeface="Roboto Mono" panose="020B0600000101010101" charset="0"/>
                </a:rPr>
                <a:t>=28(pixels)*28(pixels)*3(R, G, B)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1DEF7E-4BDF-4109-B774-85E2E5554CA0}"/>
              </a:ext>
            </a:extLst>
          </p:cNvPr>
          <p:cNvGrpSpPr/>
          <p:nvPr/>
        </p:nvGrpSpPr>
        <p:grpSpPr>
          <a:xfrm>
            <a:off x="3899687" y="897633"/>
            <a:ext cx="3837704" cy="2642080"/>
            <a:chOff x="4232978" y="897633"/>
            <a:chExt cx="2799829" cy="2642080"/>
          </a:xfrm>
        </p:grpSpPr>
        <p:grpSp>
          <p:nvGrpSpPr>
            <p:cNvPr id="82" name="Google Shape;12420;p71">
              <a:extLst>
                <a:ext uri="{FF2B5EF4-FFF2-40B4-BE49-F238E27FC236}">
                  <a16:creationId xmlns:a16="http://schemas.microsoft.com/office/drawing/2014/main" id="{EF3154C4-07D2-4153-8E21-80F35C515DA1}"/>
                </a:ext>
              </a:extLst>
            </p:cNvPr>
            <p:cNvGrpSpPr/>
            <p:nvPr/>
          </p:nvGrpSpPr>
          <p:grpSpPr>
            <a:xfrm rot="10800000">
              <a:off x="4232978" y="897633"/>
              <a:ext cx="2799829" cy="2642080"/>
              <a:chOff x="6372480" y="1099697"/>
              <a:chExt cx="2100771" cy="809211"/>
            </a:xfrm>
          </p:grpSpPr>
          <p:sp>
            <p:nvSpPr>
              <p:cNvPr id="85" name="Google Shape;12423;p71">
                <a:extLst>
                  <a:ext uri="{FF2B5EF4-FFF2-40B4-BE49-F238E27FC236}">
                    <a16:creationId xmlns:a16="http://schemas.microsoft.com/office/drawing/2014/main" id="{73B4D893-53C0-4E51-96FD-180AA9734737}"/>
                  </a:ext>
                </a:extLst>
              </p:cNvPr>
              <p:cNvSpPr/>
              <p:nvPr/>
            </p:nvSpPr>
            <p:spPr>
              <a:xfrm>
                <a:off x="7142762" y="1276612"/>
                <a:ext cx="217467" cy="455564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50901" extrusionOk="0">
                    <a:moveTo>
                      <a:pt x="12147" y="1"/>
                    </a:moveTo>
                    <a:cubicBezTo>
                      <a:pt x="8924" y="1"/>
                      <a:pt x="5836" y="2681"/>
                      <a:pt x="3558" y="7450"/>
                    </a:cubicBezTo>
                    <a:cubicBezTo>
                      <a:pt x="1280" y="12224"/>
                      <a:pt x="0" y="18697"/>
                      <a:pt x="0" y="25451"/>
                    </a:cubicBezTo>
                    <a:cubicBezTo>
                      <a:pt x="0" y="32200"/>
                      <a:pt x="1280" y="38673"/>
                      <a:pt x="3558" y="43447"/>
                    </a:cubicBezTo>
                    <a:cubicBezTo>
                      <a:pt x="5836" y="48216"/>
                      <a:pt x="8924" y="50901"/>
                      <a:pt x="12147" y="50901"/>
                    </a:cubicBezTo>
                    <a:cubicBezTo>
                      <a:pt x="15370" y="50901"/>
                      <a:pt x="18457" y="48216"/>
                      <a:pt x="20735" y="43447"/>
                    </a:cubicBezTo>
                    <a:cubicBezTo>
                      <a:pt x="23014" y="38673"/>
                      <a:pt x="24298" y="32200"/>
                      <a:pt x="24298" y="25451"/>
                    </a:cubicBezTo>
                    <a:cubicBezTo>
                      <a:pt x="24298" y="18697"/>
                      <a:pt x="23014" y="12224"/>
                      <a:pt x="20735" y="7450"/>
                    </a:cubicBezTo>
                    <a:cubicBezTo>
                      <a:pt x="18457" y="2681"/>
                      <a:pt x="15370" y="1"/>
                      <a:pt x="12147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2425;p71">
                <a:extLst>
                  <a:ext uri="{FF2B5EF4-FFF2-40B4-BE49-F238E27FC236}">
                    <a16:creationId xmlns:a16="http://schemas.microsoft.com/office/drawing/2014/main" id="{4EAB963F-59B5-4AE6-B75B-6745BF4E25E9}"/>
                  </a:ext>
                </a:extLst>
              </p:cNvPr>
              <p:cNvSpPr/>
              <p:nvPr/>
            </p:nvSpPr>
            <p:spPr>
              <a:xfrm>
                <a:off x="8279421" y="1099697"/>
                <a:ext cx="54" cy="0"/>
              </a:xfrm>
              <a:custGeom>
                <a:avLst/>
                <a:gdLst/>
                <a:ahLst/>
                <a:cxnLst/>
                <a:rect l="l" t="t" r="r" b="b"/>
                <a:pathLst>
                  <a:path w="6" extrusionOk="0">
                    <a:moveTo>
                      <a:pt x="5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3E9E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2426;p71">
                <a:extLst>
                  <a:ext uri="{FF2B5EF4-FFF2-40B4-BE49-F238E27FC236}">
                    <a16:creationId xmlns:a16="http://schemas.microsoft.com/office/drawing/2014/main" id="{68E70FD4-37C1-4B58-9F66-418048BE3709}"/>
                  </a:ext>
                </a:extLst>
              </p:cNvPr>
              <p:cNvSpPr/>
              <p:nvPr/>
            </p:nvSpPr>
            <p:spPr>
              <a:xfrm>
                <a:off x="8245760" y="1099697"/>
                <a:ext cx="33670" cy="5791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647" extrusionOk="0">
                    <a:moveTo>
                      <a:pt x="3662" y="0"/>
                    </a:moveTo>
                    <a:cubicBezTo>
                      <a:pt x="2415" y="0"/>
                      <a:pt x="1194" y="222"/>
                      <a:pt x="1" y="646"/>
                    </a:cubicBezTo>
                    <a:lnTo>
                      <a:pt x="3762" y="0"/>
                    </a:lnTo>
                    <a:close/>
                  </a:path>
                </a:pathLst>
              </a:custGeom>
              <a:solidFill>
                <a:srgbClr val="CFD9E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2427;p71">
                <a:extLst>
                  <a:ext uri="{FF2B5EF4-FFF2-40B4-BE49-F238E27FC236}">
                    <a16:creationId xmlns:a16="http://schemas.microsoft.com/office/drawing/2014/main" id="{9B30BBDF-5A4C-4319-A5C1-B7E482D66CFF}"/>
                  </a:ext>
                </a:extLst>
              </p:cNvPr>
              <p:cNvSpPr/>
              <p:nvPr/>
            </p:nvSpPr>
            <p:spPr>
              <a:xfrm>
                <a:off x="8085689" y="1099747"/>
                <a:ext cx="387562" cy="809161"/>
              </a:xfrm>
              <a:custGeom>
                <a:avLst/>
                <a:gdLst/>
                <a:ahLst/>
                <a:cxnLst/>
                <a:rect l="l" t="t" r="r" b="b"/>
                <a:pathLst>
                  <a:path w="43303" h="90409" extrusionOk="0">
                    <a:moveTo>
                      <a:pt x="21749" y="0"/>
                    </a:moveTo>
                    <a:lnTo>
                      <a:pt x="17988" y="646"/>
                    </a:lnTo>
                    <a:cubicBezTo>
                      <a:pt x="7781" y="4276"/>
                      <a:pt x="1" y="22846"/>
                      <a:pt x="1" y="45204"/>
                    </a:cubicBezTo>
                    <a:cubicBezTo>
                      <a:pt x="1" y="67562"/>
                      <a:pt x="7781" y="86132"/>
                      <a:pt x="17988" y="89766"/>
                    </a:cubicBezTo>
                    <a:lnTo>
                      <a:pt x="21753" y="90408"/>
                    </a:lnTo>
                    <a:lnTo>
                      <a:pt x="21758" y="90408"/>
                    </a:lnTo>
                    <a:cubicBezTo>
                      <a:pt x="33665" y="90291"/>
                      <a:pt x="43302" y="70094"/>
                      <a:pt x="43302" y="45204"/>
                    </a:cubicBezTo>
                    <a:cubicBezTo>
                      <a:pt x="43302" y="20315"/>
                      <a:pt x="33665" y="118"/>
                      <a:pt x="21753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2428;p71">
                <a:extLst>
                  <a:ext uri="{FF2B5EF4-FFF2-40B4-BE49-F238E27FC236}">
                    <a16:creationId xmlns:a16="http://schemas.microsoft.com/office/drawing/2014/main" id="{2989D9C2-C074-4674-B8BF-EE0D5645458F}"/>
                  </a:ext>
                </a:extLst>
              </p:cNvPr>
              <p:cNvSpPr/>
              <p:nvPr/>
            </p:nvSpPr>
            <p:spPr>
              <a:xfrm>
                <a:off x="6372480" y="1417485"/>
                <a:ext cx="104679" cy="173370"/>
              </a:xfrm>
              <a:custGeom>
                <a:avLst/>
                <a:gdLst/>
                <a:ahLst/>
                <a:cxnLst/>
                <a:rect l="l" t="t" r="r" b="b"/>
                <a:pathLst>
                  <a:path w="11696" h="19371" extrusionOk="0">
                    <a:moveTo>
                      <a:pt x="5850" y="1"/>
                    </a:moveTo>
                    <a:cubicBezTo>
                      <a:pt x="2618" y="1"/>
                      <a:pt x="1" y="4336"/>
                      <a:pt x="1" y="9684"/>
                    </a:cubicBezTo>
                    <a:cubicBezTo>
                      <a:pt x="1" y="15036"/>
                      <a:pt x="2618" y="19371"/>
                      <a:pt x="5850" y="19371"/>
                    </a:cubicBezTo>
                    <a:cubicBezTo>
                      <a:pt x="9078" y="19371"/>
                      <a:pt x="11695" y="15036"/>
                      <a:pt x="11695" y="9684"/>
                    </a:cubicBezTo>
                    <a:cubicBezTo>
                      <a:pt x="11695" y="4336"/>
                      <a:pt x="9078" y="1"/>
                      <a:pt x="5850" y="1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C875FD9-D313-4466-8658-A96F7BBBB43F}"/>
                </a:ext>
              </a:extLst>
            </p:cNvPr>
            <p:cNvCxnSpPr/>
            <p:nvPr/>
          </p:nvCxnSpPr>
          <p:spPr>
            <a:xfrm>
              <a:off x="4513732" y="897633"/>
              <a:ext cx="2449319" cy="1038445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5BC55FCF-1527-4EF1-9EBB-3BAA5B575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3732" y="2513110"/>
              <a:ext cx="2449319" cy="1026005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1B8022-D5D6-470B-A1D0-47A6A23FAD29}"/>
              </a:ext>
            </a:extLst>
          </p:cNvPr>
          <p:cNvGrpSpPr/>
          <p:nvPr/>
        </p:nvGrpSpPr>
        <p:grpSpPr>
          <a:xfrm>
            <a:off x="5436503" y="3436870"/>
            <a:ext cx="1408582" cy="679277"/>
            <a:chOff x="5121114" y="3780463"/>
            <a:chExt cx="1408582" cy="679277"/>
          </a:xfrm>
        </p:grpSpPr>
        <p:sp>
          <p:nvSpPr>
            <p:cNvPr id="105" name="왼쪽 중괄호 104">
              <a:extLst>
                <a:ext uri="{FF2B5EF4-FFF2-40B4-BE49-F238E27FC236}">
                  <a16:creationId xmlns:a16="http://schemas.microsoft.com/office/drawing/2014/main" id="{E0268D78-B5B1-4296-971E-E7471862F833}"/>
                </a:ext>
              </a:extLst>
            </p:cNvPr>
            <p:cNvSpPr/>
            <p:nvPr/>
          </p:nvSpPr>
          <p:spPr>
            <a:xfrm rot="16200000">
              <a:off x="5638539" y="3583830"/>
              <a:ext cx="360000" cy="753266"/>
            </a:xfrm>
            <a:prstGeom prst="leftBrac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14C43AF-786E-44D4-8945-0874BC9647A9}"/>
                </a:ext>
              </a:extLst>
            </p:cNvPr>
            <p:cNvSpPr txBox="1"/>
            <p:nvPr/>
          </p:nvSpPr>
          <p:spPr>
            <a:xfrm>
              <a:off x="5121114" y="4182741"/>
              <a:ext cx="14085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Roboto Mono" panose="020B0600000101010101" charset="0"/>
                  <a:ea typeface="Roboto Mono" panose="020B0600000101010101" charset="0"/>
                </a:rPr>
                <a:t>100, 200 dim</a:t>
              </a:r>
              <a:endParaRPr lang="ko-KR" altLang="en-US" sz="1200" dirty="0">
                <a:solidFill>
                  <a:schemeClr val="bg1"/>
                </a:solidFill>
                <a:latin typeface="Roboto Mono" panose="020B0600000101010101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FF5D0EE-E2AA-4DF8-A875-8371C8064EB6}"/>
              </a:ext>
            </a:extLst>
          </p:cNvPr>
          <p:cNvSpPr txBox="1"/>
          <p:nvPr/>
        </p:nvSpPr>
        <p:spPr>
          <a:xfrm>
            <a:off x="3428187" y="518221"/>
            <a:ext cx="16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Roboto Mono" panose="020B0600000101010101" charset="0"/>
                <a:ea typeface="Roboto Mono" panose="020B0600000101010101" charset="0"/>
              </a:rPr>
              <a:t>INPUT LAYER</a:t>
            </a:r>
            <a:endParaRPr lang="ko-KR" altLang="en-US" sz="1200" b="1" dirty="0">
              <a:solidFill>
                <a:schemeClr val="bg1"/>
              </a:solidFill>
              <a:latin typeface="Roboto Mono" panose="020B0600000101010101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563C402-5438-4F28-B3C5-AB9B0527DE7F}"/>
              </a:ext>
            </a:extLst>
          </p:cNvPr>
          <p:cNvSpPr txBox="1"/>
          <p:nvPr/>
        </p:nvSpPr>
        <p:spPr>
          <a:xfrm>
            <a:off x="5315304" y="997766"/>
            <a:ext cx="16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Roboto Mono" panose="020B0600000101010101" charset="0"/>
                <a:ea typeface="Roboto Mono" panose="020B0600000101010101" charset="0"/>
              </a:rPr>
              <a:t>HIDDEN LAYER</a:t>
            </a:r>
            <a:endParaRPr lang="ko-KR" altLang="en-US" sz="1200" b="1" dirty="0">
              <a:solidFill>
                <a:schemeClr val="bg1"/>
              </a:solidFill>
              <a:latin typeface="Roboto Mono" panose="020B0600000101010101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90DDA25-A593-4C12-81CF-681B1F67F6F3}"/>
              </a:ext>
            </a:extLst>
          </p:cNvPr>
          <p:cNvSpPr txBox="1"/>
          <p:nvPr/>
        </p:nvSpPr>
        <p:spPr>
          <a:xfrm>
            <a:off x="6816286" y="1479168"/>
            <a:ext cx="16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Roboto Mono" panose="020B0600000101010101" charset="0"/>
                <a:ea typeface="Roboto Mono" panose="020B0600000101010101" charset="0"/>
              </a:rPr>
              <a:t>OUTPUT LAYER</a:t>
            </a:r>
            <a:endParaRPr lang="ko-KR" altLang="en-US" sz="1200" b="1" dirty="0">
              <a:solidFill>
                <a:schemeClr val="bg1"/>
              </a:solidFill>
              <a:latin typeface="Roboto Mono" panose="020B0600000101010101" charset="0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21FD106-4699-4179-B7AC-D2360F985A58}"/>
              </a:ext>
            </a:extLst>
          </p:cNvPr>
          <p:cNvGrpSpPr/>
          <p:nvPr/>
        </p:nvGrpSpPr>
        <p:grpSpPr>
          <a:xfrm>
            <a:off x="7051502" y="2932770"/>
            <a:ext cx="1152449" cy="687185"/>
            <a:chOff x="5242314" y="3780463"/>
            <a:chExt cx="1152449" cy="687185"/>
          </a:xfrm>
        </p:grpSpPr>
        <p:sp>
          <p:nvSpPr>
            <p:cNvPr id="114" name="왼쪽 중괄호 113">
              <a:extLst>
                <a:ext uri="{FF2B5EF4-FFF2-40B4-BE49-F238E27FC236}">
                  <a16:creationId xmlns:a16="http://schemas.microsoft.com/office/drawing/2014/main" id="{43984DFE-FC6D-4D26-B37C-45CAA03EE91B}"/>
                </a:ext>
              </a:extLst>
            </p:cNvPr>
            <p:cNvSpPr/>
            <p:nvPr/>
          </p:nvSpPr>
          <p:spPr>
            <a:xfrm rot="16200000">
              <a:off x="5638539" y="3583830"/>
              <a:ext cx="360000" cy="753266"/>
            </a:xfrm>
            <a:prstGeom prst="leftBrac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70AFAF8-70BF-4CFA-A34A-0BEC38FE1BEB}"/>
                </a:ext>
              </a:extLst>
            </p:cNvPr>
            <p:cNvSpPr txBox="1"/>
            <p:nvPr/>
          </p:nvSpPr>
          <p:spPr>
            <a:xfrm>
              <a:off x="5242314" y="4190649"/>
              <a:ext cx="11524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Roboto Mono" panose="020B0600000101010101" charset="0"/>
                </a:rPr>
                <a:t>10 dim</a:t>
              </a:r>
              <a:endParaRPr lang="ko-KR" altLang="en-US" sz="1200" dirty="0">
                <a:solidFill>
                  <a:schemeClr val="bg1"/>
                </a:solidFill>
                <a:latin typeface="Roboto Mono" panose="020B0600000101010101" charset="0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83316A22-C4F5-4377-BA5E-0A7F984DDF08}"/>
              </a:ext>
            </a:extLst>
          </p:cNvPr>
          <p:cNvSpPr txBox="1"/>
          <p:nvPr/>
        </p:nvSpPr>
        <p:spPr>
          <a:xfrm>
            <a:off x="4941603" y="2082272"/>
            <a:ext cx="2043084" cy="261610"/>
          </a:xfrm>
          <a:prstGeom prst="rect">
            <a:avLst/>
          </a:prstGeom>
          <a:solidFill>
            <a:srgbClr val="776E65">
              <a:alpha val="50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Roboto Mono" panose="020B0600000101010101" charset="0"/>
                <a:ea typeface="Roboto Mono" panose="020B0600000101010101" charset="0"/>
              </a:rPr>
              <a:t>training epoch: 10, 20</a:t>
            </a:r>
            <a:endParaRPr lang="ko-KR" altLang="en-US" sz="1100" dirty="0">
              <a:solidFill>
                <a:schemeClr val="bg1"/>
              </a:solidFill>
              <a:latin typeface="Roboto Mono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263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47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2437404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RANDOM FOREST</a:t>
            </a:r>
            <a:br>
              <a:rPr lang="es" dirty="0"/>
            </a:br>
            <a:r>
              <a:rPr lang="es" sz="1200" dirty="0"/>
              <a:t>- WITH 1, 5, 10, 50, 100, 500 TREES</a:t>
            </a:r>
            <a:br>
              <a:rPr lang="es" sz="1200" dirty="0"/>
            </a:br>
            <a:r>
              <a:rPr lang="es" sz="1200" dirty="0"/>
              <a:t>- ACCURACY WITH BOTH OF THE TRAINING DATASET AND TEST DATASET</a:t>
            </a:r>
            <a:endParaRPr dirty="0"/>
          </a:p>
        </p:txBody>
      </p:sp>
      <p:sp>
        <p:nvSpPr>
          <p:cNvPr id="2282" name="Google Shape;2282;p47"/>
          <p:cNvSpPr txBox="1"/>
          <p:nvPr/>
        </p:nvSpPr>
        <p:spPr>
          <a:xfrm>
            <a:off x="4786503" y="3955733"/>
            <a:ext cx="1803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Random Forest</a:t>
            </a:r>
            <a:endParaRPr sz="1200" dirty="0">
              <a:solidFill>
                <a:schemeClr val="lt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2283" name="Google Shape;2283;p47"/>
          <p:cNvSpPr txBox="1"/>
          <p:nvPr/>
        </p:nvSpPr>
        <p:spPr>
          <a:xfrm>
            <a:off x="4431504" y="619326"/>
            <a:ext cx="3280931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A tree (= Decision Tree)</a:t>
            </a:r>
          </a:p>
        </p:txBody>
      </p:sp>
      <p:cxnSp>
        <p:nvCxnSpPr>
          <p:cNvPr id="2284" name="Google Shape;2284;p47"/>
          <p:cNvCxnSpPr>
            <a:cxnSpLocks/>
          </p:cNvCxnSpPr>
          <p:nvPr/>
        </p:nvCxnSpPr>
        <p:spPr>
          <a:xfrm>
            <a:off x="4481462" y="1461655"/>
            <a:ext cx="610083" cy="604567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98" name="Google Shape;2298;p47"/>
          <p:cNvCxnSpPr>
            <a:cxnSpLocks/>
          </p:cNvCxnSpPr>
          <p:nvPr/>
        </p:nvCxnSpPr>
        <p:spPr>
          <a:xfrm>
            <a:off x="6175513" y="3152441"/>
            <a:ext cx="586832" cy="586572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99" name="Google Shape;2299;p47"/>
          <p:cNvSpPr txBox="1"/>
          <p:nvPr/>
        </p:nvSpPr>
        <p:spPr>
          <a:xfrm>
            <a:off x="4434859" y="2298160"/>
            <a:ext cx="1803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more</a:t>
            </a:r>
            <a:endParaRPr sz="1200" dirty="0">
              <a:solidFill>
                <a:schemeClr val="lt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grpSp>
        <p:nvGrpSpPr>
          <p:cNvPr id="2301" name="Google Shape;2301;p47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2302" name="Google Shape;2302;p47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303" name="Google Shape;2303;p47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4" name="Google Shape;2304;p47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5" name="Google Shape;2305;p47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6" name="Google Shape;2306;p47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07" name="Google Shape;2307;p47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08" name="Google Shape;2308;p47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2309" name="Google Shape;2309;p47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0" name="Google Shape;2310;p47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1" name="Google Shape;2311;p47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2" name="Google Shape;2312;p47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2" name="Google Shape;15585;p77">
            <a:extLst>
              <a:ext uri="{FF2B5EF4-FFF2-40B4-BE49-F238E27FC236}">
                <a16:creationId xmlns:a16="http://schemas.microsoft.com/office/drawing/2014/main" id="{E3392750-9C86-41B0-959E-8F31A776C655}"/>
              </a:ext>
            </a:extLst>
          </p:cNvPr>
          <p:cNvGrpSpPr/>
          <p:nvPr/>
        </p:nvGrpSpPr>
        <p:grpSpPr>
          <a:xfrm>
            <a:off x="3806664" y="530672"/>
            <a:ext cx="441213" cy="875107"/>
            <a:chOff x="7531277" y="2886354"/>
            <a:chExt cx="185184" cy="367296"/>
          </a:xfrm>
          <a:solidFill>
            <a:schemeClr val="bg1"/>
          </a:solidFill>
        </p:grpSpPr>
        <p:sp>
          <p:nvSpPr>
            <p:cNvPr id="53" name="Google Shape;15586;p77">
              <a:extLst>
                <a:ext uri="{FF2B5EF4-FFF2-40B4-BE49-F238E27FC236}">
                  <a16:creationId xmlns:a16="http://schemas.microsoft.com/office/drawing/2014/main" id="{4D6D1279-482C-4B89-946B-A38A1B2B344F}"/>
                </a:ext>
              </a:extLst>
            </p:cNvPr>
            <p:cNvSpPr/>
            <p:nvPr/>
          </p:nvSpPr>
          <p:spPr>
            <a:xfrm>
              <a:off x="7531277" y="2886354"/>
              <a:ext cx="185184" cy="367296"/>
            </a:xfrm>
            <a:custGeom>
              <a:avLst/>
              <a:gdLst/>
              <a:ahLst/>
              <a:cxnLst/>
              <a:rect l="l" t="t" r="r" b="b"/>
              <a:pathLst>
                <a:path w="5787" h="11478" extrusionOk="0">
                  <a:moveTo>
                    <a:pt x="2894" y="667"/>
                  </a:moveTo>
                  <a:lnTo>
                    <a:pt x="4810" y="5775"/>
                  </a:lnTo>
                  <a:lnTo>
                    <a:pt x="3977" y="5775"/>
                  </a:lnTo>
                  <a:cubicBezTo>
                    <a:pt x="3894" y="5775"/>
                    <a:pt x="3822" y="5846"/>
                    <a:pt x="3822" y="5942"/>
                  </a:cubicBezTo>
                  <a:cubicBezTo>
                    <a:pt x="3822" y="6025"/>
                    <a:pt x="3894" y="6096"/>
                    <a:pt x="3977" y="6096"/>
                  </a:cubicBezTo>
                  <a:lnTo>
                    <a:pt x="4179" y="6096"/>
                  </a:lnTo>
                  <a:lnTo>
                    <a:pt x="5156" y="8287"/>
                  </a:lnTo>
                  <a:lnTo>
                    <a:pt x="4513" y="8287"/>
                  </a:lnTo>
                  <a:cubicBezTo>
                    <a:pt x="4429" y="8287"/>
                    <a:pt x="4358" y="8359"/>
                    <a:pt x="4358" y="8454"/>
                  </a:cubicBezTo>
                  <a:cubicBezTo>
                    <a:pt x="4358" y="8549"/>
                    <a:pt x="4429" y="8620"/>
                    <a:pt x="4513" y="8620"/>
                  </a:cubicBezTo>
                  <a:lnTo>
                    <a:pt x="4632" y="8620"/>
                  </a:lnTo>
                  <a:lnTo>
                    <a:pt x="5310" y="9716"/>
                  </a:lnTo>
                  <a:lnTo>
                    <a:pt x="500" y="9716"/>
                  </a:lnTo>
                  <a:lnTo>
                    <a:pt x="1167" y="8620"/>
                  </a:lnTo>
                  <a:lnTo>
                    <a:pt x="2894" y="8620"/>
                  </a:lnTo>
                  <a:cubicBezTo>
                    <a:pt x="2977" y="8620"/>
                    <a:pt x="3060" y="8549"/>
                    <a:pt x="3060" y="8454"/>
                  </a:cubicBezTo>
                  <a:cubicBezTo>
                    <a:pt x="3060" y="8359"/>
                    <a:pt x="2977" y="8287"/>
                    <a:pt x="2894" y="8287"/>
                  </a:cubicBezTo>
                  <a:lnTo>
                    <a:pt x="631" y="8287"/>
                  </a:lnTo>
                  <a:lnTo>
                    <a:pt x="1608" y="6096"/>
                  </a:lnTo>
                  <a:lnTo>
                    <a:pt x="2346" y="6096"/>
                  </a:lnTo>
                  <a:cubicBezTo>
                    <a:pt x="2429" y="6096"/>
                    <a:pt x="2501" y="6025"/>
                    <a:pt x="2501" y="5942"/>
                  </a:cubicBezTo>
                  <a:cubicBezTo>
                    <a:pt x="2501" y="5846"/>
                    <a:pt x="2429" y="5775"/>
                    <a:pt x="2346" y="5775"/>
                  </a:cubicBezTo>
                  <a:lnTo>
                    <a:pt x="977" y="5775"/>
                  </a:lnTo>
                  <a:lnTo>
                    <a:pt x="2894" y="667"/>
                  </a:lnTo>
                  <a:close/>
                  <a:moveTo>
                    <a:pt x="3263" y="10049"/>
                  </a:moveTo>
                  <a:lnTo>
                    <a:pt x="3263" y="11145"/>
                  </a:lnTo>
                  <a:lnTo>
                    <a:pt x="2524" y="11145"/>
                  </a:lnTo>
                  <a:lnTo>
                    <a:pt x="2524" y="10049"/>
                  </a:lnTo>
                  <a:close/>
                  <a:moveTo>
                    <a:pt x="2882" y="0"/>
                  </a:moveTo>
                  <a:cubicBezTo>
                    <a:pt x="2810" y="0"/>
                    <a:pt x="2751" y="48"/>
                    <a:pt x="2715" y="108"/>
                  </a:cubicBezTo>
                  <a:lnTo>
                    <a:pt x="560" y="5870"/>
                  </a:lnTo>
                  <a:cubicBezTo>
                    <a:pt x="548" y="5906"/>
                    <a:pt x="548" y="5965"/>
                    <a:pt x="572" y="6013"/>
                  </a:cubicBezTo>
                  <a:cubicBezTo>
                    <a:pt x="596" y="6061"/>
                    <a:pt x="667" y="6084"/>
                    <a:pt x="703" y="6084"/>
                  </a:cubicBezTo>
                  <a:lnTo>
                    <a:pt x="1227" y="6084"/>
                  </a:lnTo>
                  <a:lnTo>
                    <a:pt x="203" y="8359"/>
                  </a:lnTo>
                  <a:cubicBezTo>
                    <a:pt x="167" y="8406"/>
                    <a:pt x="191" y="8478"/>
                    <a:pt x="215" y="8525"/>
                  </a:cubicBezTo>
                  <a:cubicBezTo>
                    <a:pt x="250" y="8573"/>
                    <a:pt x="298" y="8597"/>
                    <a:pt x="369" y="8597"/>
                  </a:cubicBezTo>
                  <a:lnTo>
                    <a:pt x="750" y="8597"/>
                  </a:lnTo>
                  <a:lnTo>
                    <a:pt x="36" y="9787"/>
                  </a:lnTo>
                  <a:cubicBezTo>
                    <a:pt x="0" y="9835"/>
                    <a:pt x="0" y="9906"/>
                    <a:pt x="36" y="9954"/>
                  </a:cubicBezTo>
                  <a:cubicBezTo>
                    <a:pt x="72" y="10013"/>
                    <a:pt x="119" y="10049"/>
                    <a:pt x="191" y="10049"/>
                  </a:cubicBezTo>
                  <a:lnTo>
                    <a:pt x="2179" y="10049"/>
                  </a:lnTo>
                  <a:lnTo>
                    <a:pt x="2179" y="11145"/>
                  </a:lnTo>
                  <a:lnTo>
                    <a:pt x="1989" y="11145"/>
                  </a:lnTo>
                  <a:cubicBezTo>
                    <a:pt x="1893" y="11145"/>
                    <a:pt x="1822" y="11228"/>
                    <a:pt x="1822" y="11311"/>
                  </a:cubicBezTo>
                  <a:cubicBezTo>
                    <a:pt x="1822" y="11407"/>
                    <a:pt x="1893" y="11478"/>
                    <a:pt x="1989" y="11478"/>
                  </a:cubicBezTo>
                  <a:lnTo>
                    <a:pt x="3786" y="11478"/>
                  </a:lnTo>
                  <a:cubicBezTo>
                    <a:pt x="3870" y="11478"/>
                    <a:pt x="3953" y="11407"/>
                    <a:pt x="3953" y="11311"/>
                  </a:cubicBezTo>
                  <a:cubicBezTo>
                    <a:pt x="3953" y="11228"/>
                    <a:pt x="3870" y="11145"/>
                    <a:pt x="3786" y="11145"/>
                  </a:cubicBezTo>
                  <a:lnTo>
                    <a:pt x="3596" y="11145"/>
                  </a:lnTo>
                  <a:lnTo>
                    <a:pt x="3596" y="10049"/>
                  </a:lnTo>
                  <a:lnTo>
                    <a:pt x="5584" y="10049"/>
                  </a:lnTo>
                  <a:cubicBezTo>
                    <a:pt x="5644" y="10049"/>
                    <a:pt x="5703" y="10013"/>
                    <a:pt x="5739" y="9954"/>
                  </a:cubicBezTo>
                  <a:cubicBezTo>
                    <a:pt x="5787" y="9918"/>
                    <a:pt x="5787" y="9859"/>
                    <a:pt x="5739" y="9787"/>
                  </a:cubicBezTo>
                  <a:lnTo>
                    <a:pt x="5025" y="8597"/>
                  </a:lnTo>
                  <a:lnTo>
                    <a:pt x="5406" y="8597"/>
                  </a:lnTo>
                  <a:cubicBezTo>
                    <a:pt x="5465" y="8597"/>
                    <a:pt x="5513" y="8573"/>
                    <a:pt x="5549" y="8525"/>
                  </a:cubicBezTo>
                  <a:cubicBezTo>
                    <a:pt x="5572" y="8490"/>
                    <a:pt x="5572" y="8418"/>
                    <a:pt x="5561" y="8359"/>
                  </a:cubicBezTo>
                  <a:lnTo>
                    <a:pt x="4537" y="6084"/>
                  </a:lnTo>
                  <a:lnTo>
                    <a:pt x="5049" y="6084"/>
                  </a:lnTo>
                  <a:cubicBezTo>
                    <a:pt x="5108" y="6084"/>
                    <a:pt x="5156" y="6061"/>
                    <a:pt x="5191" y="6013"/>
                  </a:cubicBezTo>
                  <a:cubicBezTo>
                    <a:pt x="5215" y="5965"/>
                    <a:pt x="5227" y="5906"/>
                    <a:pt x="5203" y="5870"/>
                  </a:cubicBezTo>
                  <a:lnTo>
                    <a:pt x="3048" y="108"/>
                  </a:lnTo>
                  <a:cubicBezTo>
                    <a:pt x="3013" y="48"/>
                    <a:pt x="2953" y="0"/>
                    <a:pt x="28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  <p:sp>
          <p:nvSpPr>
            <p:cNvPr id="54" name="Google Shape;15587;p77">
              <a:extLst>
                <a:ext uri="{FF2B5EF4-FFF2-40B4-BE49-F238E27FC236}">
                  <a16:creationId xmlns:a16="http://schemas.microsoft.com/office/drawing/2014/main" id="{8FF3F52E-C7CC-4FF5-92D4-330CA21BAC0E}"/>
                </a:ext>
              </a:extLst>
            </p:cNvPr>
            <p:cNvSpPr/>
            <p:nvPr/>
          </p:nvSpPr>
          <p:spPr>
            <a:xfrm>
              <a:off x="7642157" y="3151154"/>
              <a:ext cx="16032" cy="10688"/>
            </a:xfrm>
            <a:custGeom>
              <a:avLst/>
              <a:gdLst/>
              <a:ahLst/>
              <a:cxnLst/>
              <a:rect l="l" t="t" r="r" b="b"/>
              <a:pathLst>
                <a:path w="501" h="334" extrusionOk="0">
                  <a:moveTo>
                    <a:pt x="155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250"/>
                    <a:pt x="71" y="334"/>
                    <a:pt x="155" y="334"/>
                  </a:cubicBezTo>
                  <a:lnTo>
                    <a:pt x="333" y="334"/>
                  </a:lnTo>
                  <a:cubicBezTo>
                    <a:pt x="429" y="334"/>
                    <a:pt x="500" y="250"/>
                    <a:pt x="500" y="167"/>
                  </a:cubicBezTo>
                  <a:cubicBezTo>
                    <a:pt x="500" y="72"/>
                    <a:pt x="429" y="0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  <p:sp>
          <p:nvSpPr>
            <p:cNvPr id="55" name="Google Shape;15588;p77">
              <a:extLst>
                <a:ext uri="{FF2B5EF4-FFF2-40B4-BE49-F238E27FC236}">
                  <a16:creationId xmlns:a16="http://schemas.microsoft.com/office/drawing/2014/main" id="{7BBAFC96-3D33-4DD7-8734-9F5F2605FD6E}"/>
                </a:ext>
              </a:extLst>
            </p:cNvPr>
            <p:cNvSpPr/>
            <p:nvPr/>
          </p:nvSpPr>
          <p:spPr>
            <a:xfrm>
              <a:off x="7625005" y="3070738"/>
              <a:ext cx="16032" cy="10336"/>
            </a:xfrm>
            <a:custGeom>
              <a:avLst/>
              <a:gdLst/>
              <a:ahLst/>
              <a:cxnLst/>
              <a:rect l="l" t="t" r="r" b="b"/>
              <a:pathLst>
                <a:path w="50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334" y="322"/>
                  </a:lnTo>
                  <a:cubicBezTo>
                    <a:pt x="429" y="322"/>
                    <a:pt x="500" y="251"/>
                    <a:pt x="500" y="168"/>
                  </a:cubicBezTo>
                  <a:cubicBezTo>
                    <a:pt x="500" y="72"/>
                    <a:pt x="429" y="1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noFill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FE66323-FD04-4F32-BFB5-0ACF6F7FF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1545" y="2141680"/>
            <a:ext cx="1010761" cy="1010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093D85-8CFB-4133-8B4D-5A9E0F65C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 detail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2345" y="3769052"/>
            <a:ext cx="950090" cy="950090"/>
          </a:xfrm>
          <a:prstGeom prst="rect">
            <a:avLst/>
          </a:prstGeom>
        </p:spPr>
      </p:pic>
      <p:sp>
        <p:nvSpPr>
          <p:cNvPr id="95" name="Google Shape;2299;p47">
            <a:extLst>
              <a:ext uri="{FF2B5EF4-FFF2-40B4-BE49-F238E27FC236}">
                <a16:creationId xmlns:a16="http://schemas.microsoft.com/office/drawing/2014/main" id="{FF9F9FB2-D162-47BA-A5BE-2795679D136A}"/>
              </a:ext>
            </a:extLst>
          </p:cNvPr>
          <p:cNvSpPr txBox="1"/>
          <p:nvPr/>
        </p:nvSpPr>
        <p:spPr>
          <a:xfrm>
            <a:off x="6233447" y="2295507"/>
            <a:ext cx="18030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tress</a:t>
            </a:r>
            <a:endParaRPr sz="1200" dirty="0">
              <a:solidFill>
                <a:schemeClr val="lt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39761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193579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TWO-LAYER PERCEPTRON CODE</a:t>
            </a:r>
            <a:br>
              <a:rPr lang="en-US" altLang="ko-KR" dirty="0"/>
            </a:br>
            <a:r>
              <a:rPr lang="en-US" altLang="ko-KR" sz="1600" dirty="0"/>
              <a:t>+PREROCESSING</a:t>
            </a:r>
            <a:endParaRPr dirty="0"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322" name="Google Shape;322;p34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323" name="Google Shape;323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27" name="Google Shape;327;p34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8" name="Google Shape;328;p34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329" name="Google Shape;329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C2D6239-611B-4C0E-B503-0D5EA664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953" y="355929"/>
            <a:ext cx="5655466" cy="4431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859518-0452-4D58-A9B1-0BEDB1237650}"/>
              </a:ext>
            </a:extLst>
          </p:cNvPr>
          <p:cNvSpPr txBox="1"/>
          <p:nvPr/>
        </p:nvSpPr>
        <p:spPr>
          <a:xfrm>
            <a:off x="779930" y="4100636"/>
            <a:ext cx="187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For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code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details,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please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check my </a:t>
            </a:r>
            <a:r>
              <a:rPr lang="en-US" altLang="ko-KR" sz="700" dirty="0" err="1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github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 repo.</a:t>
            </a:r>
          </a:p>
          <a:p>
            <a:endParaRPr lang="en-US" altLang="ko-KR" sz="700" dirty="0">
              <a:solidFill>
                <a:schemeClr val="bg1"/>
              </a:solidFill>
              <a:latin typeface="Roboto Mono Regular" panose="020B0600000101010101" charset="0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hlinkClick r:id="rId4"/>
              </a:rPr>
              <a:t>https://github.com/andylws/Classification-between-Galaxies-and-Stars-with-MLP-and-RF</a:t>
            </a:r>
            <a:endParaRPr lang="ko-KR" altLang="en-US" sz="700" dirty="0">
              <a:solidFill>
                <a:schemeClr val="bg1"/>
              </a:solidFill>
              <a:latin typeface="Roboto Mono Regula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193579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TWO-LAYER PERCEPTRON CODE</a:t>
            </a:r>
            <a:br>
              <a:rPr lang="en-US" altLang="ko-KR" dirty="0"/>
            </a:br>
            <a:r>
              <a:rPr lang="en-US" altLang="ko-KR" sz="1600" dirty="0"/>
              <a:t>+PREROCESSING</a:t>
            </a:r>
            <a:endParaRPr dirty="0"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322" name="Google Shape;322;p34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323" name="Google Shape;323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27" name="Google Shape;327;p34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8" name="Google Shape;328;p34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329" name="Google Shape;329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C2D6239-611B-4C0E-B503-0D5EA664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53027" y="355929"/>
            <a:ext cx="5095318" cy="44316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7CAD02-8DCD-4DB3-9288-9B2231E21BC8}"/>
              </a:ext>
            </a:extLst>
          </p:cNvPr>
          <p:cNvSpPr txBox="1"/>
          <p:nvPr/>
        </p:nvSpPr>
        <p:spPr>
          <a:xfrm>
            <a:off x="779930" y="4100636"/>
            <a:ext cx="187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For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code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details,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please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check my </a:t>
            </a:r>
            <a:r>
              <a:rPr lang="en-US" altLang="ko-KR" sz="700" dirty="0" err="1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github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 repo.</a:t>
            </a:r>
          </a:p>
          <a:p>
            <a:endParaRPr lang="en-US" altLang="ko-KR" sz="700" dirty="0">
              <a:solidFill>
                <a:schemeClr val="bg1"/>
              </a:solidFill>
              <a:latin typeface="Roboto Mono Regular" panose="020B0600000101010101" charset="0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hlinkClick r:id="rId4"/>
              </a:rPr>
              <a:t>https://github.com/andylws/Classification-between-Galaxies-and-Stars-with-MLP-and-RF</a:t>
            </a:r>
            <a:endParaRPr lang="ko-KR" altLang="en-US" sz="700" dirty="0">
              <a:solidFill>
                <a:schemeClr val="bg1"/>
              </a:solidFill>
              <a:latin typeface="Roboto Mono Regula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72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193579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TWO-LAYER PERCEPTRON CODE</a:t>
            </a:r>
            <a:br>
              <a:rPr lang="en-US" altLang="ko-KR" dirty="0"/>
            </a:br>
            <a:r>
              <a:rPr lang="en-US" altLang="ko-KR" sz="1600" dirty="0"/>
              <a:t>+PREROCESSING</a:t>
            </a:r>
            <a:endParaRPr dirty="0"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322" name="Google Shape;322;p34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323" name="Google Shape;323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27" name="Google Shape;327;p34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8" name="Google Shape;328;p34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329" name="Google Shape;329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C2D6239-611B-4C0E-B503-0D5EA664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4197" y="355929"/>
            <a:ext cx="4652978" cy="44316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8F80A9-C490-4B43-91D6-C6A70F72065B}"/>
              </a:ext>
            </a:extLst>
          </p:cNvPr>
          <p:cNvSpPr txBox="1"/>
          <p:nvPr/>
        </p:nvSpPr>
        <p:spPr>
          <a:xfrm>
            <a:off x="779930" y="4100636"/>
            <a:ext cx="187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For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code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details,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please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check my </a:t>
            </a:r>
            <a:r>
              <a:rPr lang="en-US" altLang="ko-KR" sz="700" dirty="0" err="1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github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 repo.</a:t>
            </a:r>
          </a:p>
          <a:p>
            <a:endParaRPr lang="en-US" altLang="ko-KR" sz="700" dirty="0">
              <a:solidFill>
                <a:schemeClr val="bg1"/>
              </a:solidFill>
              <a:latin typeface="Roboto Mono Regular" panose="020B0600000101010101" charset="0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hlinkClick r:id="rId4"/>
              </a:rPr>
              <a:t>https://github.com/andylws/Classification-between-Galaxies-and-Stars-with-MLP-and-RF</a:t>
            </a:r>
            <a:endParaRPr lang="ko-KR" altLang="en-US" sz="700" dirty="0">
              <a:solidFill>
                <a:schemeClr val="bg1"/>
              </a:solidFill>
              <a:latin typeface="Roboto Mono Regula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51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193579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TWO-LAYER PERCEPTRON CODE</a:t>
            </a:r>
            <a:br>
              <a:rPr lang="en-US" altLang="ko-KR" dirty="0"/>
            </a:br>
            <a:r>
              <a:rPr lang="en-US" altLang="ko-KR" sz="1600" dirty="0"/>
              <a:t>+PREROCESSING</a:t>
            </a:r>
            <a:endParaRPr dirty="0"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322" name="Google Shape;322;p34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323" name="Google Shape;323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27" name="Google Shape;327;p34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8" name="Google Shape;328;p34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329" name="Google Shape;329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C2D6239-611B-4C0E-B503-0D5EA664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67920" y="934572"/>
            <a:ext cx="5865532" cy="32743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F6CDF8-3123-48FA-8239-B531D3BC88A1}"/>
              </a:ext>
            </a:extLst>
          </p:cNvPr>
          <p:cNvSpPr txBox="1"/>
          <p:nvPr/>
        </p:nvSpPr>
        <p:spPr>
          <a:xfrm>
            <a:off x="779930" y="4100636"/>
            <a:ext cx="187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For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code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details,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please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check my </a:t>
            </a:r>
            <a:r>
              <a:rPr lang="en-US" altLang="ko-KR" sz="700" dirty="0" err="1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github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 repo.</a:t>
            </a:r>
          </a:p>
          <a:p>
            <a:endParaRPr lang="en-US" altLang="ko-KR" sz="700" dirty="0">
              <a:solidFill>
                <a:schemeClr val="bg1"/>
              </a:solidFill>
              <a:latin typeface="Roboto Mono Regular" panose="020B0600000101010101" charset="0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hlinkClick r:id="rId4"/>
              </a:rPr>
              <a:t>https://github.com/andylws/Classification-between-Galaxies-and-Stars-with-MLP-and-RF</a:t>
            </a:r>
            <a:endParaRPr lang="ko-KR" altLang="en-US" sz="700" dirty="0">
              <a:solidFill>
                <a:schemeClr val="bg1"/>
              </a:solidFill>
              <a:latin typeface="Roboto Mono Regula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69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193579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TWO-LAYER PERCEPTRON CODE</a:t>
            </a:r>
            <a:br>
              <a:rPr lang="en-US" altLang="ko-KR" dirty="0"/>
            </a:br>
            <a:r>
              <a:rPr lang="en-US" altLang="ko-KR" sz="1600" dirty="0"/>
              <a:t>+PREROCESSING</a:t>
            </a:r>
            <a:endParaRPr dirty="0"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322" name="Google Shape;322;p34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323" name="Google Shape;323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27" name="Google Shape;327;p34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8" name="Google Shape;328;p34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329" name="Google Shape;329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C2D6239-611B-4C0E-B503-0D5EA664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83258" y="894229"/>
            <a:ext cx="5834856" cy="3355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C217BE-560A-408A-8F74-9D42AC50FC8E}"/>
              </a:ext>
            </a:extLst>
          </p:cNvPr>
          <p:cNvSpPr txBox="1"/>
          <p:nvPr/>
        </p:nvSpPr>
        <p:spPr>
          <a:xfrm>
            <a:off x="779930" y="4100636"/>
            <a:ext cx="187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For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code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details,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please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check my </a:t>
            </a:r>
            <a:r>
              <a:rPr lang="en-US" altLang="ko-KR" sz="700" dirty="0" err="1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github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 repo.</a:t>
            </a:r>
          </a:p>
          <a:p>
            <a:endParaRPr lang="en-US" altLang="ko-KR" sz="700" dirty="0">
              <a:solidFill>
                <a:schemeClr val="bg1"/>
              </a:solidFill>
              <a:latin typeface="Roboto Mono Regular" panose="020B0600000101010101" charset="0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hlinkClick r:id="rId4"/>
              </a:rPr>
              <a:t>https://github.com/andylws/Classification-between-Galaxies-and-Stars-with-MLP-and-RF</a:t>
            </a:r>
            <a:endParaRPr lang="ko-KR" altLang="en-US" sz="700" dirty="0">
              <a:solidFill>
                <a:schemeClr val="bg1"/>
              </a:solidFill>
              <a:latin typeface="Roboto Mono Regula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94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193579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 CODE</a:t>
            </a:r>
            <a:endParaRPr dirty="0"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322" name="Google Shape;322;p34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323" name="Google Shape;323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27" name="Google Shape;327;p34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8" name="Google Shape;328;p34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329" name="Google Shape;329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C2D6239-611B-4C0E-B503-0D5EA664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72841" y="348188"/>
            <a:ext cx="5255690" cy="44471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145D08-F375-4C30-9FB9-0F075CFA5059}"/>
              </a:ext>
            </a:extLst>
          </p:cNvPr>
          <p:cNvSpPr txBox="1"/>
          <p:nvPr/>
        </p:nvSpPr>
        <p:spPr>
          <a:xfrm>
            <a:off x="779930" y="4100636"/>
            <a:ext cx="187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For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code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details,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please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check my </a:t>
            </a:r>
            <a:r>
              <a:rPr lang="en-US" altLang="ko-KR" sz="700" dirty="0" err="1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github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 repo.</a:t>
            </a:r>
          </a:p>
          <a:p>
            <a:endParaRPr lang="en-US" altLang="ko-KR" sz="700" dirty="0">
              <a:solidFill>
                <a:schemeClr val="bg1"/>
              </a:solidFill>
              <a:latin typeface="Roboto Mono Regular" panose="020B0600000101010101" charset="0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hlinkClick r:id="rId4"/>
              </a:rPr>
              <a:t>https://github.com/andylws/Classification-between-Galaxies-and-Stars-with-MLP-and-RF</a:t>
            </a:r>
            <a:endParaRPr lang="ko-KR" altLang="en-US" sz="700" dirty="0">
              <a:solidFill>
                <a:schemeClr val="bg1"/>
              </a:solidFill>
              <a:latin typeface="Roboto Mono Regula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2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193579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 CODE</a:t>
            </a:r>
            <a:endParaRPr dirty="0"/>
          </a:p>
        </p:txBody>
      </p:sp>
      <p:grpSp>
        <p:nvGrpSpPr>
          <p:cNvPr id="321" name="Google Shape;321;p34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322" name="Google Shape;322;p34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323" name="Google Shape;323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27" name="Google Shape;327;p34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8" name="Google Shape;328;p34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329" name="Google Shape;329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C2D6239-611B-4C0E-B503-0D5EA664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87008" y="1109383"/>
            <a:ext cx="5827356" cy="29247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B4E71A-1F84-4A69-A9E2-E86EC4E1C62A}"/>
              </a:ext>
            </a:extLst>
          </p:cNvPr>
          <p:cNvSpPr txBox="1"/>
          <p:nvPr/>
        </p:nvSpPr>
        <p:spPr>
          <a:xfrm>
            <a:off x="779930" y="4100636"/>
            <a:ext cx="1875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For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code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details,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please</a:t>
            </a:r>
            <a:r>
              <a:rPr lang="ko-KR" altLang="en-US" sz="700" dirty="0">
                <a:solidFill>
                  <a:schemeClr val="bg1"/>
                </a:solidFill>
                <a:latin typeface="Roboto Mono Regular" panose="020B0600000101010101" charset="0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check my </a:t>
            </a:r>
            <a:r>
              <a:rPr lang="en-US" altLang="ko-KR" sz="700" dirty="0" err="1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github</a:t>
            </a:r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ea typeface="Roboto Mono Regular" panose="020B0600000101010101" charset="0"/>
              </a:rPr>
              <a:t> repo.</a:t>
            </a:r>
          </a:p>
          <a:p>
            <a:endParaRPr lang="en-US" altLang="ko-KR" sz="700" dirty="0">
              <a:solidFill>
                <a:schemeClr val="bg1"/>
              </a:solidFill>
              <a:latin typeface="Roboto Mono Regular" panose="020B0600000101010101" charset="0"/>
            </a:endParaRPr>
          </a:p>
          <a:p>
            <a:r>
              <a:rPr lang="en-US" altLang="ko-KR" sz="700" dirty="0">
                <a:solidFill>
                  <a:schemeClr val="bg1"/>
                </a:solidFill>
                <a:latin typeface="Roboto Mono Regular" panose="020B0600000101010101" charset="0"/>
                <a:hlinkClick r:id="rId4"/>
              </a:rPr>
              <a:t>https://github.com/andylws/Classification-between-Galaxies-and-Stars-with-MLP-and-RF</a:t>
            </a:r>
            <a:endParaRPr lang="ko-KR" altLang="en-US" sz="700" dirty="0">
              <a:solidFill>
                <a:schemeClr val="bg1"/>
              </a:solidFill>
              <a:latin typeface="Roboto Mono Regula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15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281100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ACCURACY</a:t>
            </a:r>
            <a:br>
              <a:rPr lang="es" dirty="0"/>
            </a:br>
            <a:r>
              <a:rPr lang="es" sz="1600" dirty="0"/>
              <a:t>- TWO-LAYER PERCEPTRON</a:t>
            </a:r>
            <a:endParaRPr dirty="0"/>
          </a:p>
        </p:txBody>
      </p:sp>
      <p:sp>
        <p:nvSpPr>
          <p:cNvPr id="503" name="Google Shape;503;p41"/>
          <p:cNvSpPr/>
          <p:nvPr/>
        </p:nvSpPr>
        <p:spPr>
          <a:xfrm>
            <a:off x="3531000" y="3435000"/>
            <a:ext cx="5613000" cy="170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1"/>
          <p:cNvSpPr txBox="1"/>
          <p:nvPr/>
        </p:nvSpPr>
        <p:spPr>
          <a:xfrm>
            <a:off x="3918900" y="4045850"/>
            <a:ext cx="4770264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The l</a:t>
            </a:r>
            <a:r>
              <a:rPr lang="es" sz="1100" dirty="0">
                <a:solidFill>
                  <a:schemeClr val="bg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arger dimension size of hidden layer, the higher accuracy.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The larger training epoch, the higher accuracy.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But not a big difference.</a:t>
            </a:r>
            <a:endParaRPr sz="1100" dirty="0">
              <a:solidFill>
                <a:schemeClr val="bg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grpSp>
        <p:nvGrpSpPr>
          <p:cNvPr id="506" name="Google Shape;506;p41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507" name="Google Shape;507;p41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508" name="Google Shape;508;p41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41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41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41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12" name="Google Shape;512;p41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13" name="Google Shape;513;p41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514" name="Google Shape;514;p41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41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41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41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690D7B9-46DE-4EFB-9480-17CFD6E30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909279"/>
              </p:ext>
            </p:extLst>
          </p:nvPr>
        </p:nvGraphicFramePr>
        <p:xfrm>
          <a:off x="3399258" y="1042078"/>
          <a:ext cx="4944034" cy="1702853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275929">
                  <a:extLst>
                    <a:ext uri="{9D8B030D-6E8A-4147-A177-3AD203B41FA5}">
                      <a16:colId xmlns:a16="http://schemas.microsoft.com/office/drawing/2014/main" val="3598042315"/>
                    </a:ext>
                  </a:extLst>
                </a:gridCol>
                <a:gridCol w="1779041">
                  <a:extLst>
                    <a:ext uri="{9D8B030D-6E8A-4147-A177-3AD203B41FA5}">
                      <a16:colId xmlns:a16="http://schemas.microsoft.com/office/drawing/2014/main" val="3255089344"/>
                    </a:ext>
                  </a:extLst>
                </a:gridCol>
                <a:gridCol w="1889064">
                  <a:extLst>
                    <a:ext uri="{9D8B030D-6E8A-4147-A177-3AD203B41FA5}">
                      <a16:colId xmlns:a16="http://schemas.microsoft.com/office/drawing/2014/main" val="506799178"/>
                    </a:ext>
                  </a:extLst>
                </a:gridCol>
              </a:tblGrid>
              <a:tr h="41225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Roboto Mono" panose="020B0600000101010101" charset="0"/>
                          <a:ea typeface="Roboto Mono" panose="020B0600000101010101" charset="0"/>
                        </a:rPr>
                        <a:t>100 </a:t>
                      </a:r>
                      <a:r>
                        <a:rPr lang="en-US" altLang="ko-KR" sz="1600" dirty="0" err="1">
                          <a:latin typeface="Roboto Mono" panose="020B0600000101010101" charset="0"/>
                          <a:ea typeface="Roboto Mono" panose="020B0600000101010101" charset="0"/>
                        </a:rPr>
                        <a:t>hid_dim</a:t>
                      </a:r>
                      <a:endParaRPr lang="ko-KR" altLang="en-US" sz="1600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Roboto Mono" panose="020B0600000101010101" charset="0"/>
                        </a:rPr>
                        <a:t>200 </a:t>
                      </a:r>
                      <a:r>
                        <a:rPr lang="en-US" altLang="ko-KR" sz="1600" dirty="0" err="1">
                          <a:latin typeface="Roboto Mono" panose="020B0600000101010101" charset="0"/>
                        </a:rPr>
                        <a:t>hid_dim</a:t>
                      </a:r>
                      <a:endParaRPr lang="ko-KR" altLang="en-US" sz="1600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99893"/>
                  </a:ext>
                </a:extLst>
              </a:tr>
              <a:tr h="645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Roboto Mono" panose="020B0600000101010101" charset="0"/>
                        </a:rPr>
                        <a:t>10 epoch</a:t>
                      </a:r>
                      <a:endParaRPr lang="ko-KR" altLang="en-US" sz="1600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Roboto Mono" panose="020B0600000101010101" charset="0"/>
                        </a:rPr>
                        <a:t>93.45%</a:t>
                      </a:r>
                      <a:endParaRPr lang="ko-KR" altLang="en-US" sz="1600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Roboto Mono" panose="020B0600000101010101" charset="0"/>
                        </a:rPr>
                        <a:t>93.8%</a:t>
                      </a:r>
                      <a:endParaRPr lang="ko-KR" altLang="en-US" sz="1600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538704"/>
                  </a:ext>
                </a:extLst>
              </a:tr>
              <a:tr h="645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Roboto Mono" panose="020B0600000101010101" charset="0"/>
                        </a:rPr>
                        <a:t>20 epoch</a:t>
                      </a:r>
                      <a:endParaRPr lang="ko-KR" altLang="en-US" sz="1600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Roboto Mono" panose="020B0600000101010101" charset="0"/>
                        </a:rPr>
                        <a:t>93.65%</a:t>
                      </a:r>
                      <a:endParaRPr lang="ko-KR" altLang="en-US" sz="1600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Roboto Mono" panose="020B0600000101010101" charset="0"/>
                        </a:rPr>
                        <a:t>94%</a:t>
                      </a:r>
                      <a:endParaRPr lang="ko-KR" altLang="en-US" sz="1600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1820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7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719998" y="1603825"/>
            <a:ext cx="2136585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CAN YOU DISTINGUISH BETWEEN THEM WITH </a:t>
            </a:r>
            <a:br>
              <a:rPr lang="en-US" sz="1600" dirty="0"/>
            </a:br>
            <a:r>
              <a:rPr lang="en-US" sz="2800" dirty="0"/>
              <a:t>‘A PICTURE’?</a:t>
            </a:r>
            <a:endParaRPr dirty="0"/>
          </a:p>
        </p:txBody>
      </p:sp>
      <p:sp>
        <p:nvSpPr>
          <p:cNvPr id="304" name="Google Shape;304;p34"/>
          <p:cNvSpPr txBox="1">
            <a:spLocks noGrp="1"/>
          </p:cNvSpPr>
          <p:nvPr>
            <p:ph type="subTitle" idx="2"/>
          </p:nvPr>
        </p:nvSpPr>
        <p:spPr>
          <a:xfrm>
            <a:off x="3531000" y="2635693"/>
            <a:ext cx="4893000" cy="1276800"/>
          </a:xfrm>
          <a:prstGeom prst="rect">
            <a:avLst/>
          </a:prstGeom>
        </p:spPr>
        <p:txBody>
          <a:bodyPr spcFirstLastPara="1" wrap="square" lIns="72000" tIns="162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 GALAXY is a gravitationally bound system of stars, stellar remnants, interstellar gas, dust, and dark matter.</a:t>
            </a:r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1"/>
          </p:nvPr>
        </p:nvSpPr>
        <p:spPr>
          <a:xfrm>
            <a:off x="3531000" y="970847"/>
            <a:ext cx="4893000" cy="1276800"/>
          </a:xfrm>
          <a:prstGeom prst="rect">
            <a:avLst/>
          </a:prstGeom>
        </p:spPr>
        <p:txBody>
          <a:bodyPr spcFirstLastPara="1" wrap="square" lIns="72000" tIns="16200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 STAR is an astronomical object consisting of a luminous spheroid of plasma held together by its own gravity.</a:t>
            </a:r>
          </a:p>
        </p:txBody>
      </p:sp>
      <p:cxnSp>
        <p:nvCxnSpPr>
          <p:cNvPr id="306" name="Google Shape;306;p34"/>
          <p:cNvCxnSpPr/>
          <p:nvPr/>
        </p:nvCxnSpPr>
        <p:spPr>
          <a:xfrm>
            <a:off x="3001625" y="2295808"/>
            <a:ext cx="145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4"/>
          <p:cNvCxnSpPr/>
          <p:nvPr/>
        </p:nvCxnSpPr>
        <p:spPr>
          <a:xfrm>
            <a:off x="3001625" y="3960508"/>
            <a:ext cx="145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DA45996-6F6D-4BD2-B5D6-F1FF68F39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85969" y="3200210"/>
            <a:ext cx="388177" cy="398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34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322" name="Google Shape;322;p34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323" name="Google Shape;323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27" name="Google Shape;327;p34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8" name="Google Shape;328;p34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329" name="Google Shape;329;p3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0" name="Google Shape;330;p3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1" name="Google Shape;331;p3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3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" name="Google Shape;3670;p59">
            <a:extLst>
              <a:ext uri="{FF2B5EF4-FFF2-40B4-BE49-F238E27FC236}">
                <a16:creationId xmlns:a16="http://schemas.microsoft.com/office/drawing/2014/main" id="{8F38E9C9-78E5-4375-AF2A-E471269DC368}"/>
              </a:ext>
            </a:extLst>
          </p:cNvPr>
          <p:cNvGrpSpPr/>
          <p:nvPr/>
        </p:nvGrpSpPr>
        <p:grpSpPr>
          <a:xfrm>
            <a:off x="2985968" y="1556965"/>
            <a:ext cx="388177" cy="398959"/>
            <a:chOff x="5145793" y="1932420"/>
            <a:chExt cx="354668" cy="340723"/>
          </a:xfrm>
        </p:grpSpPr>
        <p:sp>
          <p:nvSpPr>
            <p:cNvPr id="37" name="Google Shape;3671;p59">
              <a:extLst>
                <a:ext uri="{FF2B5EF4-FFF2-40B4-BE49-F238E27FC236}">
                  <a16:creationId xmlns:a16="http://schemas.microsoft.com/office/drawing/2014/main" id="{1DC194EA-F79A-4A6B-8F10-ADF46DB0AA28}"/>
                </a:ext>
              </a:extLst>
            </p:cNvPr>
            <p:cNvSpPr/>
            <p:nvPr/>
          </p:nvSpPr>
          <p:spPr>
            <a:xfrm>
              <a:off x="5161346" y="1932420"/>
              <a:ext cx="320793" cy="324621"/>
            </a:xfrm>
            <a:custGeom>
              <a:avLst/>
              <a:gdLst/>
              <a:ahLst/>
              <a:cxnLst/>
              <a:rect l="l" t="t" r="r" b="b"/>
              <a:pathLst>
                <a:path w="15758" h="15946" extrusionOk="0">
                  <a:moveTo>
                    <a:pt x="7880" y="779"/>
                  </a:moveTo>
                  <a:cubicBezTo>
                    <a:pt x="8134" y="1168"/>
                    <a:pt x="8537" y="1423"/>
                    <a:pt x="9020" y="1504"/>
                  </a:cubicBezTo>
                  <a:cubicBezTo>
                    <a:pt x="9126" y="1525"/>
                    <a:pt x="9233" y="1535"/>
                    <a:pt x="9338" y="1535"/>
                  </a:cubicBezTo>
                  <a:cubicBezTo>
                    <a:pt x="9698" y="1535"/>
                    <a:pt x="10045" y="1416"/>
                    <a:pt x="10335" y="1209"/>
                  </a:cubicBezTo>
                  <a:cubicBezTo>
                    <a:pt x="10457" y="1665"/>
                    <a:pt x="10738" y="2041"/>
                    <a:pt x="11155" y="2282"/>
                  </a:cubicBezTo>
                  <a:cubicBezTo>
                    <a:pt x="11437" y="2441"/>
                    <a:pt x="11737" y="2525"/>
                    <a:pt x="12036" y="2525"/>
                  </a:cubicBezTo>
                  <a:cubicBezTo>
                    <a:pt x="12191" y="2525"/>
                    <a:pt x="12345" y="2502"/>
                    <a:pt x="12497" y="2456"/>
                  </a:cubicBezTo>
                  <a:lnTo>
                    <a:pt x="12497" y="2456"/>
                  </a:lnTo>
                  <a:cubicBezTo>
                    <a:pt x="12456" y="2927"/>
                    <a:pt x="12590" y="3383"/>
                    <a:pt x="12899" y="3759"/>
                  </a:cubicBezTo>
                  <a:cubicBezTo>
                    <a:pt x="13221" y="4120"/>
                    <a:pt x="13651" y="4335"/>
                    <a:pt x="14107" y="4376"/>
                  </a:cubicBezTo>
                  <a:cubicBezTo>
                    <a:pt x="13905" y="4792"/>
                    <a:pt x="13879" y="5275"/>
                    <a:pt x="14040" y="5731"/>
                  </a:cubicBezTo>
                  <a:cubicBezTo>
                    <a:pt x="14215" y="6175"/>
                    <a:pt x="14537" y="6536"/>
                    <a:pt x="14966" y="6724"/>
                  </a:cubicBezTo>
                  <a:cubicBezTo>
                    <a:pt x="14630" y="7046"/>
                    <a:pt x="14442" y="7490"/>
                    <a:pt x="14442" y="7973"/>
                  </a:cubicBezTo>
                  <a:cubicBezTo>
                    <a:pt x="14442" y="8456"/>
                    <a:pt x="14630" y="8899"/>
                    <a:pt x="14966" y="9221"/>
                  </a:cubicBezTo>
                  <a:cubicBezTo>
                    <a:pt x="14537" y="9409"/>
                    <a:pt x="14215" y="9757"/>
                    <a:pt x="14040" y="10214"/>
                  </a:cubicBezTo>
                  <a:cubicBezTo>
                    <a:pt x="13879" y="10670"/>
                    <a:pt x="13905" y="11140"/>
                    <a:pt x="14107" y="11570"/>
                  </a:cubicBezTo>
                  <a:cubicBezTo>
                    <a:pt x="13651" y="11597"/>
                    <a:pt x="13221" y="11812"/>
                    <a:pt x="12899" y="12187"/>
                  </a:cubicBezTo>
                  <a:cubicBezTo>
                    <a:pt x="12590" y="12549"/>
                    <a:pt x="12456" y="13019"/>
                    <a:pt x="12497" y="13476"/>
                  </a:cubicBezTo>
                  <a:cubicBezTo>
                    <a:pt x="12345" y="13434"/>
                    <a:pt x="12190" y="13413"/>
                    <a:pt x="12035" y="13413"/>
                  </a:cubicBezTo>
                  <a:cubicBezTo>
                    <a:pt x="11737" y="13413"/>
                    <a:pt x="11437" y="13491"/>
                    <a:pt x="11155" y="13650"/>
                  </a:cubicBezTo>
                  <a:cubicBezTo>
                    <a:pt x="10738" y="13891"/>
                    <a:pt x="10457" y="14281"/>
                    <a:pt x="10335" y="14723"/>
                  </a:cubicBezTo>
                  <a:cubicBezTo>
                    <a:pt x="10041" y="14513"/>
                    <a:pt x="9690" y="14402"/>
                    <a:pt x="9326" y="14402"/>
                  </a:cubicBezTo>
                  <a:cubicBezTo>
                    <a:pt x="9225" y="14402"/>
                    <a:pt x="9122" y="14411"/>
                    <a:pt x="9020" y="14428"/>
                  </a:cubicBezTo>
                  <a:cubicBezTo>
                    <a:pt x="8537" y="14509"/>
                    <a:pt x="8134" y="14777"/>
                    <a:pt x="7880" y="15153"/>
                  </a:cubicBezTo>
                  <a:cubicBezTo>
                    <a:pt x="7624" y="14777"/>
                    <a:pt x="7222" y="14509"/>
                    <a:pt x="6738" y="14428"/>
                  </a:cubicBezTo>
                  <a:cubicBezTo>
                    <a:pt x="6631" y="14415"/>
                    <a:pt x="6538" y="14401"/>
                    <a:pt x="6430" y="14401"/>
                  </a:cubicBezTo>
                  <a:cubicBezTo>
                    <a:pt x="6067" y="14401"/>
                    <a:pt x="5718" y="14509"/>
                    <a:pt x="5423" y="14723"/>
                  </a:cubicBezTo>
                  <a:cubicBezTo>
                    <a:pt x="5303" y="14281"/>
                    <a:pt x="5020" y="13891"/>
                    <a:pt x="4605" y="13650"/>
                  </a:cubicBezTo>
                  <a:cubicBezTo>
                    <a:pt x="4331" y="13491"/>
                    <a:pt x="4028" y="13413"/>
                    <a:pt x="3727" y="13413"/>
                  </a:cubicBezTo>
                  <a:cubicBezTo>
                    <a:pt x="3570" y="13413"/>
                    <a:pt x="3414" y="13434"/>
                    <a:pt x="3263" y="13476"/>
                  </a:cubicBezTo>
                  <a:cubicBezTo>
                    <a:pt x="3302" y="13019"/>
                    <a:pt x="3168" y="12549"/>
                    <a:pt x="2860" y="12187"/>
                  </a:cubicBezTo>
                  <a:cubicBezTo>
                    <a:pt x="2551" y="11812"/>
                    <a:pt x="2121" y="11597"/>
                    <a:pt x="1652" y="11570"/>
                  </a:cubicBezTo>
                  <a:cubicBezTo>
                    <a:pt x="1853" y="11140"/>
                    <a:pt x="1880" y="10670"/>
                    <a:pt x="1719" y="10214"/>
                  </a:cubicBezTo>
                  <a:cubicBezTo>
                    <a:pt x="1558" y="9757"/>
                    <a:pt x="1223" y="9409"/>
                    <a:pt x="806" y="9221"/>
                  </a:cubicBezTo>
                  <a:cubicBezTo>
                    <a:pt x="1128" y="8899"/>
                    <a:pt x="1316" y="8456"/>
                    <a:pt x="1316" y="7973"/>
                  </a:cubicBezTo>
                  <a:cubicBezTo>
                    <a:pt x="1316" y="7490"/>
                    <a:pt x="1128" y="7046"/>
                    <a:pt x="806" y="6724"/>
                  </a:cubicBezTo>
                  <a:cubicBezTo>
                    <a:pt x="1223" y="6536"/>
                    <a:pt x="1558" y="6175"/>
                    <a:pt x="1719" y="5731"/>
                  </a:cubicBezTo>
                  <a:cubicBezTo>
                    <a:pt x="1880" y="5275"/>
                    <a:pt x="1853" y="4792"/>
                    <a:pt x="1652" y="4376"/>
                  </a:cubicBezTo>
                  <a:cubicBezTo>
                    <a:pt x="2121" y="4335"/>
                    <a:pt x="2551" y="4120"/>
                    <a:pt x="2860" y="3759"/>
                  </a:cubicBezTo>
                  <a:cubicBezTo>
                    <a:pt x="3168" y="3383"/>
                    <a:pt x="3302" y="2927"/>
                    <a:pt x="3263" y="2456"/>
                  </a:cubicBezTo>
                  <a:lnTo>
                    <a:pt x="3263" y="2456"/>
                  </a:lnTo>
                  <a:cubicBezTo>
                    <a:pt x="3414" y="2502"/>
                    <a:pt x="3570" y="2525"/>
                    <a:pt x="3726" y="2525"/>
                  </a:cubicBezTo>
                  <a:cubicBezTo>
                    <a:pt x="4028" y="2525"/>
                    <a:pt x="4331" y="2441"/>
                    <a:pt x="4605" y="2282"/>
                  </a:cubicBezTo>
                  <a:cubicBezTo>
                    <a:pt x="5020" y="2041"/>
                    <a:pt x="5303" y="1665"/>
                    <a:pt x="5423" y="1209"/>
                  </a:cubicBezTo>
                  <a:cubicBezTo>
                    <a:pt x="5714" y="1416"/>
                    <a:pt x="6061" y="1535"/>
                    <a:pt x="6421" y="1535"/>
                  </a:cubicBezTo>
                  <a:cubicBezTo>
                    <a:pt x="6526" y="1535"/>
                    <a:pt x="6632" y="1525"/>
                    <a:pt x="6738" y="1504"/>
                  </a:cubicBezTo>
                  <a:cubicBezTo>
                    <a:pt x="7222" y="1423"/>
                    <a:pt x="7624" y="1168"/>
                    <a:pt x="7880" y="779"/>
                  </a:cubicBezTo>
                  <a:close/>
                  <a:moveTo>
                    <a:pt x="7880" y="1"/>
                  </a:moveTo>
                  <a:cubicBezTo>
                    <a:pt x="7758" y="1"/>
                    <a:pt x="7651" y="67"/>
                    <a:pt x="7611" y="189"/>
                  </a:cubicBezTo>
                  <a:cubicBezTo>
                    <a:pt x="7463" y="618"/>
                    <a:pt x="7101" y="926"/>
                    <a:pt x="6658" y="1007"/>
                  </a:cubicBezTo>
                  <a:cubicBezTo>
                    <a:pt x="6581" y="1020"/>
                    <a:pt x="6504" y="1027"/>
                    <a:pt x="6428" y="1027"/>
                  </a:cubicBezTo>
                  <a:cubicBezTo>
                    <a:pt x="6056" y="1027"/>
                    <a:pt x="5711" y="865"/>
                    <a:pt x="5477" y="564"/>
                  </a:cubicBezTo>
                  <a:cubicBezTo>
                    <a:pt x="5417" y="494"/>
                    <a:pt x="5328" y="455"/>
                    <a:pt x="5243" y="455"/>
                  </a:cubicBezTo>
                  <a:cubicBezTo>
                    <a:pt x="5212" y="455"/>
                    <a:pt x="5183" y="460"/>
                    <a:pt x="5155" y="470"/>
                  </a:cubicBezTo>
                  <a:cubicBezTo>
                    <a:pt x="5034" y="511"/>
                    <a:pt x="4967" y="631"/>
                    <a:pt x="4967" y="752"/>
                  </a:cubicBezTo>
                  <a:cubicBezTo>
                    <a:pt x="4981" y="1209"/>
                    <a:pt x="4739" y="1611"/>
                    <a:pt x="4349" y="1853"/>
                  </a:cubicBezTo>
                  <a:cubicBezTo>
                    <a:pt x="4154" y="1963"/>
                    <a:pt x="3943" y="2017"/>
                    <a:pt x="3733" y="2017"/>
                  </a:cubicBezTo>
                  <a:cubicBezTo>
                    <a:pt x="3510" y="2017"/>
                    <a:pt x="3288" y="1957"/>
                    <a:pt x="3088" y="1839"/>
                  </a:cubicBezTo>
                  <a:cubicBezTo>
                    <a:pt x="3041" y="1810"/>
                    <a:pt x="2990" y="1796"/>
                    <a:pt x="2939" y="1796"/>
                  </a:cubicBezTo>
                  <a:cubicBezTo>
                    <a:pt x="2872" y="1796"/>
                    <a:pt x="2806" y="1820"/>
                    <a:pt x="2753" y="1866"/>
                  </a:cubicBezTo>
                  <a:cubicBezTo>
                    <a:pt x="2658" y="1933"/>
                    <a:pt x="2631" y="2068"/>
                    <a:pt x="2672" y="2188"/>
                  </a:cubicBezTo>
                  <a:cubicBezTo>
                    <a:pt x="2833" y="2604"/>
                    <a:pt x="2766" y="3074"/>
                    <a:pt x="2470" y="3423"/>
                  </a:cubicBezTo>
                  <a:cubicBezTo>
                    <a:pt x="2231" y="3706"/>
                    <a:pt x="1894" y="3865"/>
                    <a:pt x="1532" y="3865"/>
                  </a:cubicBezTo>
                  <a:cubicBezTo>
                    <a:pt x="1448" y="3865"/>
                    <a:pt x="1362" y="3857"/>
                    <a:pt x="1276" y="3839"/>
                  </a:cubicBezTo>
                  <a:cubicBezTo>
                    <a:pt x="1264" y="3838"/>
                    <a:pt x="1251" y="3837"/>
                    <a:pt x="1238" y="3837"/>
                  </a:cubicBezTo>
                  <a:cubicBezTo>
                    <a:pt x="1131" y="3837"/>
                    <a:pt x="1029" y="3890"/>
                    <a:pt x="981" y="3986"/>
                  </a:cubicBezTo>
                  <a:cubicBezTo>
                    <a:pt x="913" y="4094"/>
                    <a:pt x="927" y="4215"/>
                    <a:pt x="1008" y="4308"/>
                  </a:cubicBezTo>
                  <a:cubicBezTo>
                    <a:pt x="1303" y="4657"/>
                    <a:pt x="1397" y="5114"/>
                    <a:pt x="1236" y="5557"/>
                  </a:cubicBezTo>
                  <a:cubicBezTo>
                    <a:pt x="1088" y="5987"/>
                    <a:pt x="713" y="6282"/>
                    <a:pt x="269" y="6348"/>
                  </a:cubicBezTo>
                  <a:cubicBezTo>
                    <a:pt x="149" y="6362"/>
                    <a:pt x="54" y="6456"/>
                    <a:pt x="28" y="6577"/>
                  </a:cubicBezTo>
                  <a:cubicBezTo>
                    <a:pt x="1" y="6697"/>
                    <a:pt x="68" y="6832"/>
                    <a:pt x="176" y="6885"/>
                  </a:cubicBezTo>
                  <a:cubicBezTo>
                    <a:pt x="578" y="7100"/>
                    <a:pt x="806" y="7517"/>
                    <a:pt x="806" y="7973"/>
                  </a:cubicBezTo>
                  <a:cubicBezTo>
                    <a:pt x="806" y="8429"/>
                    <a:pt x="578" y="8832"/>
                    <a:pt x="176" y="9047"/>
                  </a:cubicBezTo>
                  <a:cubicBezTo>
                    <a:pt x="68" y="9113"/>
                    <a:pt x="1" y="9235"/>
                    <a:pt x="28" y="9355"/>
                  </a:cubicBezTo>
                  <a:cubicBezTo>
                    <a:pt x="54" y="9476"/>
                    <a:pt x="149" y="9570"/>
                    <a:pt x="269" y="9584"/>
                  </a:cubicBezTo>
                  <a:cubicBezTo>
                    <a:pt x="713" y="9650"/>
                    <a:pt x="1088" y="9959"/>
                    <a:pt x="1236" y="10389"/>
                  </a:cubicBezTo>
                  <a:cubicBezTo>
                    <a:pt x="1397" y="10818"/>
                    <a:pt x="1303" y="11275"/>
                    <a:pt x="1008" y="11624"/>
                  </a:cubicBezTo>
                  <a:cubicBezTo>
                    <a:pt x="927" y="11717"/>
                    <a:pt x="913" y="11851"/>
                    <a:pt x="981" y="11959"/>
                  </a:cubicBezTo>
                  <a:cubicBezTo>
                    <a:pt x="1026" y="12048"/>
                    <a:pt x="1116" y="12100"/>
                    <a:pt x="1214" y="12100"/>
                  </a:cubicBezTo>
                  <a:cubicBezTo>
                    <a:pt x="1235" y="12100"/>
                    <a:pt x="1256" y="12097"/>
                    <a:pt x="1276" y="12093"/>
                  </a:cubicBezTo>
                  <a:cubicBezTo>
                    <a:pt x="1362" y="12075"/>
                    <a:pt x="1448" y="12067"/>
                    <a:pt x="1532" y="12067"/>
                  </a:cubicBezTo>
                  <a:cubicBezTo>
                    <a:pt x="1894" y="12067"/>
                    <a:pt x="2231" y="12226"/>
                    <a:pt x="2470" y="12509"/>
                  </a:cubicBezTo>
                  <a:cubicBezTo>
                    <a:pt x="2766" y="12858"/>
                    <a:pt x="2833" y="13328"/>
                    <a:pt x="2672" y="13757"/>
                  </a:cubicBezTo>
                  <a:cubicBezTo>
                    <a:pt x="2631" y="13864"/>
                    <a:pt x="2658" y="13999"/>
                    <a:pt x="2753" y="14079"/>
                  </a:cubicBezTo>
                  <a:cubicBezTo>
                    <a:pt x="2804" y="14124"/>
                    <a:pt x="2868" y="14143"/>
                    <a:pt x="2933" y="14143"/>
                  </a:cubicBezTo>
                  <a:cubicBezTo>
                    <a:pt x="2986" y="14143"/>
                    <a:pt x="3039" y="14130"/>
                    <a:pt x="3088" y="14106"/>
                  </a:cubicBezTo>
                  <a:cubicBezTo>
                    <a:pt x="3285" y="13984"/>
                    <a:pt x="3503" y="13923"/>
                    <a:pt x="3723" y="13923"/>
                  </a:cubicBezTo>
                  <a:cubicBezTo>
                    <a:pt x="3936" y="13923"/>
                    <a:pt x="4151" y="13980"/>
                    <a:pt x="4349" y="14093"/>
                  </a:cubicBezTo>
                  <a:cubicBezTo>
                    <a:pt x="4739" y="14321"/>
                    <a:pt x="4981" y="14723"/>
                    <a:pt x="4967" y="15180"/>
                  </a:cubicBezTo>
                  <a:cubicBezTo>
                    <a:pt x="4967" y="15314"/>
                    <a:pt x="5034" y="15421"/>
                    <a:pt x="5155" y="15462"/>
                  </a:cubicBezTo>
                  <a:cubicBezTo>
                    <a:pt x="5183" y="15472"/>
                    <a:pt x="5212" y="15477"/>
                    <a:pt x="5243" y="15477"/>
                  </a:cubicBezTo>
                  <a:cubicBezTo>
                    <a:pt x="5328" y="15477"/>
                    <a:pt x="5417" y="15438"/>
                    <a:pt x="5477" y="15368"/>
                  </a:cubicBezTo>
                  <a:cubicBezTo>
                    <a:pt x="5713" y="15075"/>
                    <a:pt x="6062" y="14906"/>
                    <a:pt x="6437" y="14906"/>
                  </a:cubicBezTo>
                  <a:cubicBezTo>
                    <a:pt x="6510" y="14906"/>
                    <a:pt x="6584" y="14912"/>
                    <a:pt x="6658" y="14925"/>
                  </a:cubicBezTo>
                  <a:cubicBezTo>
                    <a:pt x="7101" y="15006"/>
                    <a:pt x="7463" y="15314"/>
                    <a:pt x="7611" y="15743"/>
                  </a:cubicBezTo>
                  <a:cubicBezTo>
                    <a:pt x="7651" y="15865"/>
                    <a:pt x="7758" y="15945"/>
                    <a:pt x="7880" y="15945"/>
                  </a:cubicBezTo>
                  <a:cubicBezTo>
                    <a:pt x="8000" y="15945"/>
                    <a:pt x="8107" y="15865"/>
                    <a:pt x="8148" y="15743"/>
                  </a:cubicBezTo>
                  <a:cubicBezTo>
                    <a:pt x="8295" y="15314"/>
                    <a:pt x="8658" y="15006"/>
                    <a:pt x="9114" y="14925"/>
                  </a:cubicBezTo>
                  <a:cubicBezTo>
                    <a:pt x="9186" y="14912"/>
                    <a:pt x="9258" y="14906"/>
                    <a:pt x="9329" y="14906"/>
                  </a:cubicBezTo>
                  <a:cubicBezTo>
                    <a:pt x="9697" y="14906"/>
                    <a:pt x="10046" y="15075"/>
                    <a:pt x="10282" y="15368"/>
                  </a:cubicBezTo>
                  <a:cubicBezTo>
                    <a:pt x="10341" y="15438"/>
                    <a:pt x="10430" y="15477"/>
                    <a:pt x="10516" y="15477"/>
                  </a:cubicBezTo>
                  <a:cubicBezTo>
                    <a:pt x="10546" y="15477"/>
                    <a:pt x="10576" y="15472"/>
                    <a:pt x="10604" y="15462"/>
                  </a:cubicBezTo>
                  <a:cubicBezTo>
                    <a:pt x="10725" y="15421"/>
                    <a:pt x="10806" y="15314"/>
                    <a:pt x="10792" y="15180"/>
                  </a:cubicBezTo>
                  <a:cubicBezTo>
                    <a:pt x="10792" y="14723"/>
                    <a:pt x="11020" y="14321"/>
                    <a:pt x="11409" y="14093"/>
                  </a:cubicBezTo>
                  <a:cubicBezTo>
                    <a:pt x="11608" y="13980"/>
                    <a:pt x="11823" y="13923"/>
                    <a:pt x="12036" y="13923"/>
                  </a:cubicBezTo>
                  <a:cubicBezTo>
                    <a:pt x="12256" y="13923"/>
                    <a:pt x="12474" y="13984"/>
                    <a:pt x="12671" y="14106"/>
                  </a:cubicBezTo>
                  <a:cubicBezTo>
                    <a:pt x="12719" y="14130"/>
                    <a:pt x="12773" y="14143"/>
                    <a:pt x="12826" y="14143"/>
                  </a:cubicBezTo>
                  <a:cubicBezTo>
                    <a:pt x="12891" y="14143"/>
                    <a:pt x="12955" y="14124"/>
                    <a:pt x="13007" y="14079"/>
                  </a:cubicBezTo>
                  <a:cubicBezTo>
                    <a:pt x="13100" y="13999"/>
                    <a:pt x="13141" y="13864"/>
                    <a:pt x="13087" y="13757"/>
                  </a:cubicBezTo>
                  <a:cubicBezTo>
                    <a:pt x="12926" y="13328"/>
                    <a:pt x="13007" y="12858"/>
                    <a:pt x="13302" y="12509"/>
                  </a:cubicBezTo>
                  <a:cubicBezTo>
                    <a:pt x="13530" y="12226"/>
                    <a:pt x="13874" y="12067"/>
                    <a:pt x="14233" y="12067"/>
                  </a:cubicBezTo>
                  <a:cubicBezTo>
                    <a:pt x="14316" y="12067"/>
                    <a:pt x="14400" y="12075"/>
                    <a:pt x="14483" y="12093"/>
                  </a:cubicBezTo>
                  <a:cubicBezTo>
                    <a:pt x="14504" y="12097"/>
                    <a:pt x="14524" y="12100"/>
                    <a:pt x="14545" y="12100"/>
                  </a:cubicBezTo>
                  <a:cubicBezTo>
                    <a:pt x="14643" y="12100"/>
                    <a:pt x="14736" y="12048"/>
                    <a:pt x="14791" y="11959"/>
                  </a:cubicBezTo>
                  <a:cubicBezTo>
                    <a:pt x="14845" y="11851"/>
                    <a:pt x="14832" y="11717"/>
                    <a:pt x="14751" y="11624"/>
                  </a:cubicBezTo>
                  <a:cubicBezTo>
                    <a:pt x="14456" y="11275"/>
                    <a:pt x="14362" y="10818"/>
                    <a:pt x="14523" y="10389"/>
                  </a:cubicBezTo>
                  <a:cubicBezTo>
                    <a:pt x="14684" y="9959"/>
                    <a:pt x="15047" y="9650"/>
                    <a:pt x="15489" y="9584"/>
                  </a:cubicBezTo>
                  <a:cubicBezTo>
                    <a:pt x="15623" y="9570"/>
                    <a:pt x="15718" y="9476"/>
                    <a:pt x="15731" y="9355"/>
                  </a:cubicBezTo>
                  <a:cubicBezTo>
                    <a:pt x="15758" y="9235"/>
                    <a:pt x="15691" y="9113"/>
                    <a:pt x="15584" y="9047"/>
                  </a:cubicBezTo>
                  <a:cubicBezTo>
                    <a:pt x="15194" y="8832"/>
                    <a:pt x="14952" y="8429"/>
                    <a:pt x="14952" y="7973"/>
                  </a:cubicBezTo>
                  <a:cubicBezTo>
                    <a:pt x="14952" y="7517"/>
                    <a:pt x="15194" y="7100"/>
                    <a:pt x="15584" y="6885"/>
                  </a:cubicBezTo>
                  <a:cubicBezTo>
                    <a:pt x="15691" y="6832"/>
                    <a:pt x="15758" y="6697"/>
                    <a:pt x="15731" y="6577"/>
                  </a:cubicBezTo>
                  <a:cubicBezTo>
                    <a:pt x="15718" y="6456"/>
                    <a:pt x="15623" y="6362"/>
                    <a:pt x="15489" y="6348"/>
                  </a:cubicBezTo>
                  <a:cubicBezTo>
                    <a:pt x="15047" y="6282"/>
                    <a:pt x="14684" y="5987"/>
                    <a:pt x="14523" y="5557"/>
                  </a:cubicBezTo>
                  <a:cubicBezTo>
                    <a:pt x="14362" y="5114"/>
                    <a:pt x="14456" y="4657"/>
                    <a:pt x="14751" y="4308"/>
                  </a:cubicBezTo>
                  <a:cubicBezTo>
                    <a:pt x="14832" y="4215"/>
                    <a:pt x="14845" y="4094"/>
                    <a:pt x="14791" y="3986"/>
                  </a:cubicBezTo>
                  <a:cubicBezTo>
                    <a:pt x="14732" y="3890"/>
                    <a:pt x="14628" y="3837"/>
                    <a:pt x="14521" y="3837"/>
                  </a:cubicBezTo>
                  <a:cubicBezTo>
                    <a:pt x="14508" y="3837"/>
                    <a:pt x="14496" y="3838"/>
                    <a:pt x="14483" y="3839"/>
                  </a:cubicBezTo>
                  <a:cubicBezTo>
                    <a:pt x="14400" y="3857"/>
                    <a:pt x="14316" y="3865"/>
                    <a:pt x="14234" y="3865"/>
                  </a:cubicBezTo>
                  <a:cubicBezTo>
                    <a:pt x="13878" y="3865"/>
                    <a:pt x="13542" y="3706"/>
                    <a:pt x="13302" y="3423"/>
                  </a:cubicBezTo>
                  <a:cubicBezTo>
                    <a:pt x="13007" y="3074"/>
                    <a:pt x="12926" y="2604"/>
                    <a:pt x="13087" y="2188"/>
                  </a:cubicBezTo>
                  <a:cubicBezTo>
                    <a:pt x="13141" y="2068"/>
                    <a:pt x="13100" y="1933"/>
                    <a:pt x="13007" y="1866"/>
                  </a:cubicBezTo>
                  <a:cubicBezTo>
                    <a:pt x="12953" y="1820"/>
                    <a:pt x="12887" y="1796"/>
                    <a:pt x="12820" y="1796"/>
                  </a:cubicBezTo>
                  <a:cubicBezTo>
                    <a:pt x="12769" y="1796"/>
                    <a:pt x="12717" y="1810"/>
                    <a:pt x="12671" y="1839"/>
                  </a:cubicBezTo>
                  <a:cubicBezTo>
                    <a:pt x="12471" y="1957"/>
                    <a:pt x="12249" y="2017"/>
                    <a:pt x="12026" y="2017"/>
                  </a:cubicBezTo>
                  <a:cubicBezTo>
                    <a:pt x="11816" y="2017"/>
                    <a:pt x="11604" y="1963"/>
                    <a:pt x="11409" y="1853"/>
                  </a:cubicBezTo>
                  <a:cubicBezTo>
                    <a:pt x="11020" y="1611"/>
                    <a:pt x="10792" y="1209"/>
                    <a:pt x="10792" y="752"/>
                  </a:cubicBezTo>
                  <a:cubicBezTo>
                    <a:pt x="10806" y="631"/>
                    <a:pt x="10725" y="511"/>
                    <a:pt x="10604" y="470"/>
                  </a:cubicBezTo>
                  <a:cubicBezTo>
                    <a:pt x="10576" y="460"/>
                    <a:pt x="10546" y="455"/>
                    <a:pt x="10516" y="455"/>
                  </a:cubicBezTo>
                  <a:cubicBezTo>
                    <a:pt x="10430" y="455"/>
                    <a:pt x="10341" y="494"/>
                    <a:pt x="10282" y="564"/>
                  </a:cubicBezTo>
                  <a:cubicBezTo>
                    <a:pt x="10048" y="865"/>
                    <a:pt x="9702" y="1027"/>
                    <a:pt x="9338" y="1027"/>
                  </a:cubicBezTo>
                  <a:cubicBezTo>
                    <a:pt x="9264" y="1027"/>
                    <a:pt x="9189" y="1020"/>
                    <a:pt x="9114" y="1007"/>
                  </a:cubicBezTo>
                  <a:cubicBezTo>
                    <a:pt x="8658" y="926"/>
                    <a:pt x="8295" y="618"/>
                    <a:pt x="8148" y="189"/>
                  </a:cubicBezTo>
                  <a:cubicBezTo>
                    <a:pt x="8107" y="67"/>
                    <a:pt x="8000" y="1"/>
                    <a:pt x="78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72;p59">
              <a:extLst>
                <a:ext uri="{FF2B5EF4-FFF2-40B4-BE49-F238E27FC236}">
                  <a16:creationId xmlns:a16="http://schemas.microsoft.com/office/drawing/2014/main" id="{387ACEC2-79C5-418D-A35B-4E82D0DBAC84}"/>
                </a:ext>
              </a:extLst>
            </p:cNvPr>
            <p:cNvSpPr/>
            <p:nvPr/>
          </p:nvSpPr>
          <p:spPr>
            <a:xfrm>
              <a:off x="5353155" y="2006663"/>
              <a:ext cx="77908" cy="162656"/>
            </a:xfrm>
            <a:custGeom>
              <a:avLst/>
              <a:gdLst/>
              <a:ahLst/>
              <a:cxnLst/>
              <a:rect l="l" t="t" r="r" b="b"/>
              <a:pathLst>
                <a:path w="3827" h="7990" extrusionOk="0">
                  <a:moveTo>
                    <a:pt x="1552" y="0"/>
                  </a:moveTo>
                  <a:cubicBezTo>
                    <a:pt x="1478" y="0"/>
                    <a:pt x="1404" y="35"/>
                    <a:pt x="1357" y="98"/>
                  </a:cubicBezTo>
                  <a:cubicBezTo>
                    <a:pt x="1262" y="219"/>
                    <a:pt x="1289" y="380"/>
                    <a:pt x="1396" y="461"/>
                  </a:cubicBezTo>
                  <a:cubicBezTo>
                    <a:pt x="1598" y="608"/>
                    <a:pt x="1772" y="769"/>
                    <a:pt x="1933" y="930"/>
                  </a:cubicBezTo>
                  <a:lnTo>
                    <a:pt x="95" y="2769"/>
                  </a:lnTo>
                  <a:cubicBezTo>
                    <a:pt x="1" y="2863"/>
                    <a:pt x="1" y="3024"/>
                    <a:pt x="95" y="3131"/>
                  </a:cubicBezTo>
                  <a:cubicBezTo>
                    <a:pt x="149" y="3172"/>
                    <a:pt x="215" y="3199"/>
                    <a:pt x="283" y="3199"/>
                  </a:cubicBezTo>
                  <a:cubicBezTo>
                    <a:pt x="350" y="3199"/>
                    <a:pt x="417" y="3172"/>
                    <a:pt x="457" y="3131"/>
                  </a:cubicBezTo>
                  <a:lnTo>
                    <a:pt x="2269" y="1320"/>
                  </a:lnTo>
                  <a:cubicBezTo>
                    <a:pt x="2940" y="2165"/>
                    <a:pt x="3316" y="3211"/>
                    <a:pt x="3316" y="4326"/>
                  </a:cubicBezTo>
                  <a:cubicBezTo>
                    <a:pt x="3316" y="5520"/>
                    <a:pt x="2873" y="6674"/>
                    <a:pt x="2068" y="7560"/>
                  </a:cubicBezTo>
                  <a:cubicBezTo>
                    <a:pt x="1974" y="7667"/>
                    <a:pt x="1987" y="7828"/>
                    <a:pt x="2094" y="7923"/>
                  </a:cubicBezTo>
                  <a:cubicBezTo>
                    <a:pt x="2135" y="7963"/>
                    <a:pt x="2202" y="7989"/>
                    <a:pt x="2255" y="7989"/>
                  </a:cubicBezTo>
                  <a:cubicBezTo>
                    <a:pt x="2336" y="7989"/>
                    <a:pt x="2404" y="7963"/>
                    <a:pt x="2457" y="7909"/>
                  </a:cubicBezTo>
                  <a:cubicBezTo>
                    <a:pt x="3343" y="6916"/>
                    <a:pt x="3826" y="5641"/>
                    <a:pt x="3826" y="4326"/>
                  </a:cubicBezTo>
                  <a:cubicBezTo>
                    <a:pt x="3826" y="2635"/>
                    <a:pt x="3048" y="1078"/>
                    <a:pt x="1706" y="58"/>
                  </a:cubicBezTo>
                  <a:cubicBezTo>
                    <a:pt x="1661" y="18"/>
                    <a:pt x="1606" y="0"/>
                    <a:pt x="15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73;p59">
              <a:extLst>
                <a:ext uri="{FF2B5EF4-FFF2-40B4-BE49-F238E27FC236}">
                  <a16:creationId xmlns:a16="http://schemas.microsoft.com/office/drawing/2014/main" id="{2FBEE9C6-E1F3-4DDB-9554-861A4BC6A28B}"/>
                </a:ext>
              </a:extLst>
            </p:cNvPr>
            <p:cNvSpPr/>
            <p:nvPr/>
          </p:nvSpPr>
          <p:spPr>
            <a:xfrm>
              <a:off x="5212729" y="2072581"/>
              <a:ext cx="175421" cy="131163"/>
            </a:xfrm>
            <a:custGeom>
              <a:avLst/>
              <a:gdLst/>
              <a:ahLst/>
              <a:cxnLst/>
              <a:rect l="l" t="t" r="r" b="b"/>
              <a:pathLst>
                <a:path w="8617" h="6443" extrusionOk="0">
                  <a:moveTo>
                    <a:pt x="5369" y="0"/>
                  </a:moveTo>
                  <a:cubicBezTo>
                    <a:pt x="5305" y="0"/>
                    <a:pt x="5241" y="27"/>
                    <a:pt x="5195" y="81"/>
                  </a:cubicBezTo>
                  <a:lnTo>
                    <a:pt x="1383" y="3880"/>
                  </a:lnTo>
                  <a:cubicBezTo>
                    <a:pt x="886" y="3168"/>
                    <a:pt x="591" y="2350"/>
                    <a:pt x="524" y="1464"/>
                  </a:cubicBezTo>
                  <a:cubicBezTo>
                    <a:pt x="511" y="1337"/>
                    <a:pt x="403" y="1234"/>
                    <a:pt x="266" y="1234"/>
                  </a:cubicBezTo>
                  <a:cubicBezTo>
                    <a:pt x="258" y="1234"/>
                    <a:pt x="250" y="1234"/>
                    <a:pt x="242" y="1235"/>
                  </a:cubicBezTo>
                  <a:cubicBezTo>
                    <a:pt x="107" y="1249"/>
                    <a:pt x="0" y="1369"/>
                    <a:pt x="14" y="1504"/>
                  </a:cubicBezTo>
                  <a:cubicBezTo>
                    <a:pt x="121" y="2846"/>
                    <a:pt x="712" y="4094"/>
                    <a:pt x="1705" y="5020"/>
                  </a:cubicBezTo>
                  <a:cubicBezTo>
                    <a:pt x="2698" y="5933"/>
                    <a:pt x="4000" y="6443"/>
                    <a:pt x="5356" y="6443"/>
                  </a:cubicBezTo>
                  <a:cubicBezTo>
                    <a:pt x="6483" y="6443"/>
                    <a:pt x="7570" y="6108"/>
                    <a:pt x="8482" y="5449"/>
                  </a:cubicBezTo>
                  <a:cubicBezTo>
                    <a:pt x="8590" y="5369"/>
                    <a:pt x="8617" y="5208"/>
                    <a:pt x="8536" y="5088"/>
                  </a:cubicBezTo>
                  <a:cubicBezTo>
                    <a:pt x="8487" y="5023"/>
                    <a:pt x="8409" y="4987"/>
                    <a:pt x="8331" y="4987"/>
                  </a:cubicBezTo>
                  <a:cubicBezTo>
                    <a:pt x="8280" y="4987"/>
                    <a:pt x="8229" y="5002"/>
                    <a:pt x="8187" y="5034"/>
                  </a:cubicBezTo>
                  <a:cubicBezTo>
                    <a:pt x="7355" y="5624"/>
                    <a:pt x="6376" y="5933"/>
                    <a:pt x="5356" y="5933"/>
                  </a:cubicBezTo>
                  <a:cubicBezTo>
                    <a:pt x="5141" y="5933"/>
                    <a:pt x="4912" y="5920"/>
                    <a:pt x="4698" y="5893"/>
                  </a:cubicBezTo>
                  <a:lnTo>
                    <a:pt x="4926" y="5664"/>
                  </a:lnTo>
                  <a:cubicBezTo>
                    <a:pt x="5020" y="5571"/>
                    <a:pt x="5020" y="5410"/>
                    <a:pt x="4926" y="5302"/>
                  </a:cubicBezTo>
                  <a:cubicBezTo>
                    <a:pt x="4879" y="5255"/>
                    <a:pt x="4815" y="5231"/>
                    <a:pt x="4750" y="5231"/>
                  </a:cubicBezTo>
                  <a:cubicBezTo>
                    <a:pt x="4684" y="5231"/>
                    <a:pt x="4617" y="5255"/>
                    <a:pt x="4563" y="5302"/>
                  </a:cubicBezTo>
                  <a:lnTo>
                    <a:pt x="4094" y="5772"/>
                  </a:lnTo>
                  <a:cubicBezTo>
                    <a:pt x="3342" y="5571"/>
                    <a:pt x="2645" y="5181"/>
                    <a:pt x="2054" y="4644"/>
                  </a:cubicBezTo>
                  <a:cubicBezTo>
                    <a:pt x="1933" y="4524"/>
                    <a:pt x="1812" y="4403"/>
                    <a:pt x="1705" y="4282"/>
                  </a:cubicBezTo>
                  <a:lnTo>
                    <a:pt x="5544" y="430"/>
                  </a:lnTo>
                  <a:cubicBezTo>
                    <a:pt x="5651" y="336"/>
                    <a:pt x="5651" y="175"/>
                    <a:pt x="5544" y="81"/>
                  </a:cubicBezTo>
                  <a:cubicBezTo>
                    <a:pt x="5496" y="27"/>
                    <a:pt x="5432" y="0"/>
                    <a:pt x="5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74;p59">
              <a:extLst>
                <a:ext uri="{FF2B5EF4-FFF2-40B4-BE49-F238E27FC236}">
                  <a16:creationId xmlns:a16="http://schemas.microsoft.com/office/drawing/2014/main" id="{60A87CD2-811B-451D-8C89-372526BBE635}"/>
                </a:ext>
              </a:extLst>
            </p:cNvPr>
            <p:cNvSpPr/>
            <p:nvPr/>
          </p:nvSpPr>
          <p:spPr>
            <a:xfrm>
              <a:off x="5213258" y="1985430"/>
              <a:ext cx="158239" cy="100016"/>
            </a:xfrm>
            <a:custGeom>
              <a:avLst/>
              <a:gdLst/>
              <a:ahLst/>
              <a:cxnLst/>
              <a:rect l="l" t="t" r="r" b="b"/>
              <a:pathLst>
                <a:path w="7773" h="4913" extrusionOk="0">
                  <a:moveTo>
                    <a:pt x="5330" y="0"/>
                  </a:moveTo>
                  <a:cubicBezTo>
                    <a:pt x="4027" y="0"/>
                    <a:pt x="2766" y="470"/>
                    <a:pt x="1786" y="1329"/>
                  </a:cubicBezTo>
                  <a:cubicBezTo>
                    <a:pt x="820" y="2188"/>
                    <a:pt x="189" y="3356"/>
                    <a:pt x="15" y="4630"/>
                  </a:cubicBezTo>
                  <a:cubicBezTo>
                    <a:pt x="1" y="4764"/>
                    <a:pt x="95" y="4899"/>
                    <a:pt x="230" y="4913"/>
                  </a:cubicBezTo>
                  <a:lnTo>
                    <a:pt x="269" y="4913"/>
                  </a:lnTo>
                  <a:cubicBezTo>
                    <a:pt x="391" y="4913"/>
                    <a:pt x="511" y="4818"/>
                    <a:pt x="525" y="4698"/>
                  </a:cubicBezTo>
                  <a:cubicBezTo>
                    <a:pt x="686" y="3544"/>
                    <a:pt x="1250" y="2483"/>
                    <a:pt x="2135" y="1718"/>
                  </a:cubicBezTo>
                  <a:cubicBezTo>
                    <a:pt x="3007" y="940"/>
                    <a:pt x="4149" y="510"/>
                    <a:pt x="5330" y="510"/>
                  </a:cubicBezTo>
                  <a:cubicBezTo>
                    <a:pt x="5571" y="510"/>
                    <a:pt x="5813" y="523"/>
                    <a:pt x="6040" y="564"/>
                  </a:cubicBezTo>
                  <a:lnTo>
                    <a:pt x="2578" y="4027"/>
                  </a:lnTo>
                  <a:cubicBezTo>
                    <a:pt x="2484" y="4120"/>
                    <a:pt x="2484" y="4295"/>
                    <a:pt x="2578" y="4389"/>
                  </a:cubicBezTo>
                  <a:cubicBezTo>
                    <a:pt x="2631" y="4442"/>
                    <a:pt x="2699" y="4469"/>
                    <a:pt x="2753" y="4469"/>
                  </a:cubicBezTo>
                  <a:cubicBezTo>
                    <a:pt x="2819" y="4469"/>
                    <a:pt x="2887" y="4442"/>
                    <a:pt x="2941" y="4389"/>
                  </a:cubicBezTo>
                  <a:lnTo>
                    <a:pt x="6645" y="684"/>
                  </a:lnTo>
                  <a:cubicBezTo>
                    <a:pt x="6887" y="752"/>
                    <a:pt x="7128" y="845"/>
                    <a:pt x="7370" y="953"/>
                  </a:cubicBezTo>
                  <a:cubicBezTo>
                    <a:pt x="7405" y="973"/>
                    <a:pt x="7444" y="982"/>
                    <a:pt x="7482" y="982"/>
                  </a:cubicBezTo>
                  <a:cubicBezTo>
                    <a:pt x="7575" y="982"/>
                    <a:pt x="7667" y="927"/>
                    <a:pt x="7705" y="833"/>
                  </a:cubicBezTo>
                  <a:cubicBezTo>
                    <a:pt x="7772" y="711"/>
                    <a:pt x="7705" y="550"/>
                    <a:pt x="7584" y="496"/>
                  </a:cubicBezTo>
                  <a:cubicBezTo>
                    <a:pt x="6873" y="161"/>
                    <a:pt x="6121" y="0"/>
                    <a:pt x="5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75;p59">
              <a:extLst>
                <a:ext uri="{FF2B5EF4-FFF2-40B4-BE49-F238E27FC236}">
                  <a16:creationId xmlns:a16="http://schemas.microsoft.com/office/drawing/2014/main" id="{B6A76432-4797-4676-A05C-34E2107FECE9}"/>
                </a:ext>
              </a:extLst>
            </p:cNvPr>
            <p:cNvSpPr/>
            <p:nvPr/>
          </p:nvSpPr>
          <p:spPr>
            <a:xfrm>
              <a:off x="5409993" y="1935962"/>
              <a:ext cx="10688" cy="10403"/>
            </a:xfrm>
            <a:custGeom>
              <a:avLst/>
              <a:gdLst/>
              <a:ahLst/>
              <a:cxnLst/>
              <a:rect l="l" t="t" r="r" b="b"/>
              <a:pathLst>
                <a:path w="525" h="511" extrusionOk="0">
                  <a:moveTo>
                    <a:pt x="256" y="1"/>
                  </a:moveTo>
                  <a:cubicBezTo>
                    <a:pt x="122" y="1"/>
                    <a:pt x="0" y="108"/>
                    <a:pt x="0" y="242"/>
                  </a:cubicBezTo>
                  <a:cubicBezTo>
                    <a:pt x="0" y="390"/>
                    <a:pt x="122" y="498"/>
                    <a:pt x="256" y="511"/>
                  </a:cubicBezTo>
                  <a:lnTo>
                    <a:pt x="269" y="511"/>
                  </a:lnTo>
                  <a:cubicBezTo>
                    <a:pt x="403" y="511"/>
                    <a:pt x="524" y="390"/>
                    <a:pt x="524" y="256"/>
                  </a:cubicBezTo>
                  <a:cubicBezTo>
                    <a:pt x="524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76;p59">
              <a:extLst>
                <a:ext uri="{FF2B5EF4-FFF2-40B4-BE49-F238E27FC236}">
                  <a16:creationId xmlns:a16="http://schemas.microsoft.com/office/drawing/2014/main" id="{EB60EE88-D568-403C-89A1-9609CC95FB45}"/>
                </a:ext>
              </a:extLst>
            </p:cNvPr>
            <p:cNvSpPr/>
            <p:nvPr/>
          </p:nvSpPr>
          <p:spPr>
            <a:xfrm>
              <a:off x="5471187" y="2223145"/>
              <a:ext cx="10688" cy="10403"/>
            </a:xfrm>
            <a:custGeom>
              <a:avLst/>
              <a:gdLst/>
              <a:ahLst/>
              <a:cxnLst/>
              <a:rect l="l" t="t" r="r" b="b"/>
              <a:pathLst>
                <a:path w="525" h="511" extrusionOk="0">
                  <a:moveTo>
                    <a:pt x="256" y="0"/>
                  </a:moveTo>
                  <a:cubicBezTo>
                    <a:pt x="122" y="0"/>
                    <a:pt x="1" y="107"/>
                    <a:pt x="1" y="255"/>
                  </a:cubicBezTo>
                  <a:cubicBezTo>
                    <a:pt x="1" y="389"/>
                    <a:pt x="122" y="510"/>
                    <a:pt x="256" y="510"/>
                  </a:cubicBezTo>
                  <a:lnTo>
                    <a:pt x="269" y="510"/>
                  </a:lnTo>
                  <a:cubicBezTo>
                    <a:pt x="403" y="510"/>
                    <a:pt x="525" y="389"/>
                    <a:pt x="525" y="255"/>
                  </a:cubicBezTo>
                  <a:cubicBezTo>
                    <a:pt x="525" y="107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77;p59">
              <a:extLst>
                <a:ext uri="{FF2B5EF4-FFF2-40B4-BE49-F238E27FC236}">
                  <a16:creationId xmlns:a16="http://schemas.microsoft.com/office/drawing/2014/main" id="{C59C9F53-F9A6-4A5C-B488-93A4BF86F380}"/>
                </a:ext>
              </a:extLst>
            </p:cNvPr>
            <p:cNvSpPr/>
            <p:nvPr/>
          </p:nvSpPr>
          <p:spPr>
            <a:xfrm>
              <a:off x="5449873" y="2223145"/>
              <a:ext cx="10403" cy="10403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6" y="0"/>
                  </a:moveTo>
                  <a:cubicBezTo>
                    <a:pt x="122" y="0"/>
                    <a:pt x="1" y="107"/>
                    <a:pt x="1" y="255"/>
                  </a:cubicBezTo>
                  <a:cubicBezTo>
                    <a:pt x="1" y="389"/>
                    <a:pt x="108" y="510"/>
                    <a:pt x="256" y="510"/>
                  </a:cubicBezTo>
                  <a:cubicBezTo>
                    <a:pt x="403" y="510"/>
                    <a:pt x="511" y="389"/>
                    <a:pt x="511" y="255"/>
                  </a:cubicBezTo>
                  <a:cubicBezTo>
                    <a:pt x="511" y="107"/>
                    <a:pt x="403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78;p59">
              <a:extLst>
                <a:ext uri="{FF2B5EF4-FFF2-40B4-BE49-F238E27FC236}">
                  <a16:creationId xmlns:a16="http://schemas.microsoft.com/office/drawing/2014/main" id="{65B50F06-36B6-4063-BBE7-F5C0411495F8}"/>
                </a:ext>
              </a:extLst>
            </p:cNvPr>
            <p:cNvSpPr/>
            <p:nvPr/>
          </p:nvSpPr>
          <p:spPr>
            <a:xfrm>
              <a:off x="5280214" y="2262740"/>
              <a:ext cx="10403" cy="10403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cubicBezTo>
                    <a:pt x="121" y="1"/>
                    <a:pt x="1" y="108"/>
                    <a:pt x="1" y="256"/>
                  </a:cubicBezTo>
                  <a:cubicBezTo>
                    <a:pt x="1" y="390"/>
                    <a:pt x="121" y="511"/>
                    <a:pt x="255" y="511"/>
                  </a:cubicBezTo>
                  <a:cubicBezTo>
                    <a:pt x="403" y="511"/>
                    <a:pt x="511" y="390"/>
                    <a:pt x="511" y="256"/>
                  </a:cubicBezTo>
                  <a:cubicBezTo>
                    <a:pt x="511" y="108"/>
                    <a:pt x="403" y="1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79;p59">
              <a:extLst>
                <a:ext uri="{FF2B5EF4-FFF2-40B4-BE49-F238E27FC236}">
                  <a16:creationId xmlns:a16="http://schemas.microsoft.com/office/drawing/2014/main" id="{E6918BAA-C1CB-455A-8D1D-E57391E30039}"/>
                </a:ext>
              </a:extLst>
            </p:cNvPr>
            <p:cNvSpPr/>
            <p:nvPr/>
          </p:nvSpPr>
          <p:spPr>
            <a:xfrm>
              <a:off x="5145793" y="2021748"/>
              <a:ext cx="10667" cy="10403"/>
            </a:xfrm>
            <a:custGeom>
              <a:avLst/>
              <a:gdLst/>
              <a:ahLst/>
              <a:cxnLst/>
              <a:rect l="l" t="t" r="r" b="b"/>
              <a:pathLst>
                <a:path w="524" h="511" extrusionOk="0">
                  <a:moveTo>
                    <a:pt x="255" y="1"/>
                  </a:moveTo>
                  <a:cubicBezTo>
                    <a:pt x="121" y="1"/>
                    <a:pt x="0" y="108"/>
                    <a:pt x="0" y="256"/>
                  </a:cubicBezTo>
                  <a:cubicBezTo>
                    <a:pt x="0" y="391"/>
                    <a:pt x="121" y="511"/>
                    <a:pt x="255" y="511"/>
                  </a:cubicBezTo>
                  <a:lnTo>
                    <a:pt x="269" y="511"/>
                  </a:lnTo>
                  <a:cubicBezTo>
                    <a:pt x="403" y="511"/>
                    <a:pt x="523" y="391"/>
                    <a:pt x="523" y="256"/>
                  </a:cubicBezTo>
                  <a:cubicBezTo>
                    <a:pt x="523" y="108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80;p59">
              <a:extLst>
                <a:ext uri="{FF2B5EF4-FFF2-40B4-BE49-F238E27FC236}">
                  <a16:creationId xmlns:a16="http://schemas.microsoft.com/office/drawing/2014/main" id="{02B62954-25A9-4095-924F-6FCE5252E70B}"/>
                </a:ext>
              </a:extLst>
            </p:cNvPr>
            <p:cNvSpPr/>
            <p:nvPr/>
          </p:nvSpPr>
          <p:spPr>
            <a:xfrm>
              <a:off x="5170935" y="1944451"/>
              <a:ext cx="10403" cy="10403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0"/>
                  </a:moveTo>
                  <a:cubicBezTo>
                    <a:pt x="120" y="0"/>
                    <a:pt x="0" y="108"/>
                    <a:pt x="0" y="255"/>
                  </a:cubicBezTo>
                  <a:cubicBezTo>
                    <a:pt x="0" y="389"/>
                    <a:pt x="120" y="510"/>
                    <a:pt x="255" y="510"/>
                  </a:cubicBezTo>
                  <a:cubicBezTo>
                    <a:pt x="403" y="510"/>
                    <a:pt x="510" y="389"/>
                    <a:pt x="510" y="255"/>
                  </a:cubicBezTo>
                  <a:cubicBezTo>
                    <a:pt x="510" y="108"/>
                    <a:pt x="403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81;p59">
              <a:extLst>
                <a:ext uri="{FF2B5EF4-FFF2-40B4-BE49-F238E27FC236}">
                  <a16:creationId xmlns:a16="http://schemas.microsoft.com/office/drawing/2014/main" id="{42312EFE-EA60-483A-9191-9BB7655B07A9}"/>
                </a:ext>
              </a:extLst>
            </p:cNvPr>
            <p:cNvSpPr/>
            <p:nvPr/>
          </p:nvSpPr>
          <p:spPr>
            <a:xfrm>
              <a:off x="5187587" y="1935962"/>
              <a:ext cx="10688" cy="10403"/>
            </a:xfrm>
            <a:custGeom>
              <a:avLst/>
              <a:gdLst/>
              <a:ahLst/>
              <a:cxnLst/>
              <a:rect l="l" t="t" r="r" b="b"/>
              <a:pathLst>
                <a:path w="525" h="511" extrusionOk="0">
                  <a:moveTo>
                    <a:pt x="256" y="1"/>
                  </a:moveTo>
                  <a:cubicBezTo>
                    <a:pt x="122" y="1"/>
                    <a:pt x="0" y="108"/>
                    <a:pt x="0" y="256"/>
                  </a:cubicBezTo>
                  <a:cubicBezTo>
                    <a:pt x="0" y="390"/>
                    <a:pt x="122" y="511"/>
                    <a:pt x="256" y="511"/>
                  </a:cubicBezTo>
                  <a:lnTo>
                    <a:pt x="269" y="511"/>
                  </a:lnTo>
                  <a:cubicBezTo>
                    <a:pt x="403" y="511"/>
                    <a:pt x="524" y="403"/>
                    <a:pt x="524" y="256"/>
                  </a:cubicBezTo>
                  <a:cubicBezTo>
                    <a:pt x="524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82;p59">
              <a:extLst>
                <a:ext uri="{FF2B5EF4-FFF2-40B4-BE49-F238E27FC236}">
                  <a16:creationId xmlns:a16="http://schemas.microsoft.com/office/drawing/2014/main" id="{78A1B773-B7D8-4EFA-A725-DD7ADD78A9B9}"/>
                </a:ext>
              </a:extLst>
            </p:cNvPr>
            <p:cNvSpPr/>
            <p:nvPr/>
          </p:nvSpPr>
          <p:spPr>
            <a:xfrm>
              <a:off x="5161896" y="2223145"/>
              <a:ext cx="10403" cy="12031"/>
            </a:xfrm>
            <a:custGeom>
              <a:avLst/>
              <a:gdLst/>
              <a:ahLst/>
              <a:cxnLst/>
              <a:rect l="l" t="t" r="r" b="b"/>
              <a:pathLst>
                <a:path w="511" h="591" extrusionOk="0">
                  <a:moveTo>
                    <a:pt x="256" y="0"/>
                  </a:moveTo>
                  <a:cubicBezTo>
                    <a:pt x="108" y="0"/>
                    <a:pt x="1" y="107"/>
                    <a:pt x="1" y="255"/>
                  </a:cubicBezTo>
                  <a:lnTo>
                    <a:pt x="1" y="335"/>
                  </a:lnTo>
                  <a:cubicBezTo>
                    <a:pt x="1" y="483"/>
                    <a:pt x="108" y="591"/>
                    <a:pt x="256" y="591"/>
                  </a:cubicBezTo>
                  <a:cubicBezTo>
                    <a:pt x="390" y="591"/>
                    <a:pt x="511" y="483"/>
                    <a:pt x="511" y="349"/>
                  </a:cubicBezTo>
                  <a:lnTo>
                    <a:pt x="511" y="255"/>
                  </a:lnTo>
                  <a:cubicBezTo>
                    <a:pt x="511" y="107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83;p59">
              <a:extLst>
                <a:ext uri="{FF2B5EF4-FFF2-40B4-BE49-F238E27FC236}">
                  <a16:creationId xmlns:a16="http://schemas.microsoft.com/office/drawing/2014/main" id="{22DC948D-AFC1-4661-8D19-03FE08AAAA37}"/>
                </a:ext>
              </a:extLst>
            </p:cNvPr>
            <p:cNvSpPr/>
            <p:nvPr/>
          </p:nvSpPr>
          <p:spPr>
            <a:xfrm>
              <a:off x="5161631" y="2241711"/>
              <a:ext cx="10667" cy="12316"/>
            </a:xfrm>
            <a:custGeom>
              <a:avLst/>
              <a:gdLst/>
              <a:ahLst/>
              <a:cxnLst/>
              <a:rect l="l" t="t" r="r" b="b"/>
              <a:pathLst>
                <a:path w="524" h="605" extrusionOk="0">
                  <a:moveTo>
                    <a:pt x="269" y="1"/>
                  </a:moveTo>
                  <a:cubicBezTo>
                    <a:pt x="121" y="1"/>
                    <a:pt x="14" y="121"/>
                    <a:pt x="14" y="255"/>
                  </a:cubicBezTo>
                  <a:lnTo>
                    <a:pt x="14" y="350"/>
                  </a:lnTo>
                  <a:cubicBezTo>
                    <a:pt x="1" y="484"/>
                    <a:pt x="121" y="604"/>
                    <a:pt x="255" y="604"/>
                  </a:cubicBezTo>
                  <a:lnTo>
                    <a:pt x="269" y="604"/>
                  </a:lnTo>
                  <a:cubicBezTo>
                    <a:pt x="403" y="604"/>
                    <a:pt x="524" y="484"/>
                    <a:pt x="524" y="350"/>
                  </a:cubicBezTo>
                  <a:lnTo>
                    <a:pt x="524" y="255"/>
                  </a:lnTo>
                  <a:cubicBezTo>
                    <a:pt x="524" y="121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84;p59">
              <a:extLst>
                <a:ext uri="{FF2B5EF4-FFF2-40B4-BE49-F238E27FC236}">
                  <a16:creationId xmlns:a16="http://schemas.microsoft.com/office/drawing/2014/main" id="{1D8AE946-B6BA-45A8-859B-8A98B0582720}"/>
                </a:ext>
              </a:extLst>
            </p:cNvPr>
            <p:cNvSpPr/>
            <p:nvPr/>
          </p:nvSpPr>
          <p:spPr>
            <a:xfrm>
              <a:off x="5170100" y="2233242"/>
              <a:ext cx="12316" cy="10403"/>
            </a:xfrm>
            <a:custGeom>
              <a:avLst/>
              <a:gdLst/>
              <a:ahLst/>
              <a:cxnLst/>
              <a:rect l="l" t="t" r="r" b="b"/>
              <a:pathLst>
                <a:path w="605" h="511" extrusionOk="0">
                  <a:moveTo>
                    <a:pt x="269" y="0"/>
                  </a:moveTo>
                  <a:cubicBezTo>
                    <a:pt x="122" y="0"/>
                    <a:pt x="14" y="121"/>
                    <a:pt x="14" y="256"/>
                  </a:cubicBezTo>
                  <a:cubicBezTo>
                    <a:pt x="0" y="403"/>
                    <a:pt x="122" y="510"/>
                    <a:pt x="256" y="510"/>
                  </a:cubicBezTo>
                  <a:lnTo>
                    <a:pt x="349" y="510"/>
                  </a:lnTo>
                  <a:cubicBezTo>
                    <a:pt x="497" y="510"/>
                    <a:pt x="605" y="403"/>
                    <a:pt x="605" y="269"/>
                  </a:cubicBezTo>
                  <a:cubicBezTo>
                    <a:pt x="605" y="121"/>
                    <a:pt x="497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85;p59">
              <a:extLst>
                <a:ext uri="{FF2B5EF4-FFF2-40B4-BE49-F238E27FC236}">
                  <a16:creationId xmlns:a16="http://schemas.microsoft.com/office/drawing/2014/main" id="{1CA5C951-4724-482A-A430-37F2E53D783A}"/>
                </a:ext>
              </a:extLst>
            </p:cNvPr>
            <p:cNvSpPr/>
            <p:nvPr/>
          </p:nvSpPr>
          <p:spPr>
            <a:xfrm>
              <a:off x="5151514" y="2233242"/>
              <a:ext cx="12337" cy="10403"/>
            </a:xfrm>
            <a:custGeom>
              <a:avLst/>
              <a:gdLst/>
              <a:ahLst/>
              <a:cxnLst/>
              <a:rect l="l" t="t" r="r" b="b"/>
              <a:pathLst>
                <a:path w="606" h="511" extrusionOk="0">
                  <a:moveTo>
                    <a:pt x="256" y="0"/>
                  </a:moveTo>
                  <a:cubicBezTo>
                    <a:pt x="122" y="0"/>
                    <a:pt x="1" y="121"/>
                    <a:pt x="1" y="256"/>
                  </a:cubicBezTo>
                  <a:cubicBezTo>
                    <a:pt x="1" y="403"/>
                    <a:pt x="108" y="510"/>
                    <a:pt x="256" y="510"/>
                  </a:cubicBezTo>
                  <a:lnTo>
                    <a:pt x="350" y="510"/>
                  </a:lnTo>
                  <a:cubicBezTo>
                    <a:pt x="484" y="510"/>
                    <a:pt x="605" y="403"/>
                    <a:pt x="605" y="256"/>
                  </a:cubicBezTo>
                  <a:cubicBezTo>
                    <a:pt x="605" y="121"/>
                    <a:pt x="484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86;p59">
              <a:extLst>
                <a:ext uri="{FF2B5EF4-FFF2-40B4-BE49-F238E27FC236}">
                  <a16:creationId xmlns:a16="http://schemas.microsoft.com/office/drawing/2014/main" id="{BC1EC102-3A63-4FD2-9CF6-691FF14308F9}"/>
                </a:ext>
              </a:extLst>
            </p:cNvPr>
            <p:cNvSpPr/>
            <p:nvPr/>
          </p:nvSpPr>
          <p:spPr>
            <a:xfrm>
              <a:off x="5479677" y="1943067"/>
              <a:ext cx="10403" cy="12337"/>
            </a:xfrm>
            <a:custGeom>
              <a:avLst/>
              <a:gdLst/>
              <a:ahLst/>
              <a:cxnLst/>
              <a:rect l="l" t="t" r="r" b="b"/>
              <a:pathLst>
                <a:path w="511" h="606" extrusionOk="0">
                  <a:moveTo>
                    <a:pt x="255" y="1"/>
                  </a:moveTo>
                  <a:cubicBezTo>
                    <a:pt x="121" y="1"/>
                    <a:pt x="0" y="122"/>
                    <a:pt x="0" y="256"/>
                  </a:cubicBezTo>
                  <a:lnTo>
                    <a:pt x="0" y="350"/>
                  </a:lnTo>
                  <a:cubicBezTo>
                    <a:pt x="0" y="498"/>
                    <a:pt x="121" y="605"/>
                    <a:pt x="255" y="605"/>
                  </a:cubicBezTo>
                  <a:cubicBezTo>
                    <a:pt x="403" y="605"/>
                    <a:pt x="510" y="498"/>
                    <a:pt x="510" y="350"/>
                  </a:cubicBezTo>
                  <a:lnTo>
                    <a:pt x="510" y="269"/>
                  </a:lnTo>
                  <a:cubicBezTo>
                    <a:pt x="510" y="122"/>
                    <a:pt x="403" y="15"/>
                    <a:pt x="2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87;p59">
              <a:extLst>
                <a:ext uri="{FF2B5EF4-FFF2-40B4-BE49-F238E27FC236}">
                  <a16:creationId xmlns:a16="http://schemas.microsoft.com/office/drawing/2014/main" id="{67FF0AE7-EAB5-48E4-83EE-33EA55CCB036}"/>
                </a:ext>
              </a:extLst>
            </p:cNvPr>
            <p:cNvSpPr/>
            <p:nvPr/>
          </p:nvSpPr>
          <p:spPr>
            <a:xfrm>
              <a:off x="5479677" y="1961938"/>
              <a:ext cx="10403" cy="12296"/>
            </a:xfrm>
            <a:custGeom>
              <a:avLst/>
              <a:gdLst/>
              <a:ahLst/>
              <a:cxnLst/>
              <a:rect l="l" t="t" r="r" b="b"/>
              <a:pathLst>
                <a:path w="511" h="604" extrusionOk="0">
                  <a:moveTo>
                    <a:pt x="255" y="0"/>
                  </a:moveTo>
                  <a:cubicBezTo>
                    <a:pt x="121" y="0"/>
                    <a:pt x="0" y="108"/>
                    <a:pt x="0" y="255"/>
                  </a:cubicBezTo>
                  <a:lnTo>
                    <a:pt x="0" y="349"/>
                  </a:lnTo>
                  <a:cubicBezTo>
                    <a:pt x="0" y="483"/>
                    <a:pt x="121" y="604"/>
                    <a:pt x="255" y="604"/>
                  </a:cubicBezTo>
                  <a:cubicBezTo>
                    <a:pt x="403" y="604"/>
                    <a:pt x="510" y="483"/>
                    <a:pt x="510" y="349"/>
                  </a:cubicBezTo>
                  <a:lnTo>
                    <a:pt x="510" y="255"/>
                  </a:lnTo>
                  <a:cubicBezTo>
                    <a:pt x="510" y="120"/>
                    <a:pt x="403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88;p59">
              <a:extLst>
                <a:ext uri="{FF2B5EF4-FFF2-40B4-BE49-F238E27FC236}">
                  <a16:creationId xmlns:a16="http://schemas.microsoft.com/office/drawing/2014/main" id="{DAF477B4-1D20-485D-AD56-DE7D9956EB46}"/>
                </a:ext>
              </a:extLst>
            </p:cNvPr>
            <p:cNvSpPr/>
            <p:nvPr/>
          </p:nvSpPr>
          <p:spPr>
            <a:xfrm>
              <a:off x="5488125" y="1953449"/>
              <a:ext cx="12337" cy="10403"/>
            </a:xfrm>
            <a:custGeom>
              <a:avLst/>
              <a:gdLst/>
              <a:ahLst/>
              <a:cxnLst/>
              <a:rect l="l" t="t" r="r" b="b"/>
              <a:pathLst>
                <a:path w="606" h="511" extrusionOk="0">
                  <a:moveTo>
                    <a:pt x="256" y="1"/>
                  </a:moveTo>
                  <a:cubicBezTo>
                    <a:pt x="122" y="1"/>
                    <a:pt x="1" y="122"/>
                    <a:pt x="1" y="256"/>
                  </a:cubicBezTo>
                  <a:cubicBezTo>
                    <a:pt x="1" y="403"/>
                    <a:pt x="122" y="511"/>
                    <a:pt x="256" y="511"/>
                  </a:cubicBezTo>
                  <a:lnTo>
                    <a:pt x="350" y="511"/>
                  </a:lnTo>
                  <a:cubicBezTo>
                    <a:pt x="484" y="511"/>
                    <a:pt x="605" y="403"/>
                    <a:pt x="605" y="256"/>
                  </a:cubicBezTo>
                  <a:cubicBezTo>
                    <a:pt x="605" y="122"/>
                    <a:pt x="484" y="1"/>
                    <a:pt x="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89;p59">
              <a:extLst>
                <a:ext uri="{FF2B5EF4-FFF2-40B4-BE49-F238E27FC236}">
                  <a16:creationId xmlns:a16="http://schemas.microsoft.com/office/drawing/2014/main" id="{D8288620-FE81-4B30-847F-3F37FF2A5A8E}"/>
                </a:ext>
              </a:extLst>
            </p:cNvPr>
            <p:cNvSpPr/>
            <p:nvPr/>
          </p:nvSpPr>
          <p:spPr>
            <a:xfrm>
              <a:off x="5469559" y="1953449"/>
              <a:ext cx="12031" cy="10403"/>
            </a:xfrm>
            <a:custGeom>
              <a:avLst/>
              <a:gdLst/>
              <a:ahLst/>
              <a:cxnLst/>
              <a:rect l="l" t="t" r="r" b="b"/>
              <a:pathLst>
                <a:path w="591" h="511" extrusionOk="0">
                  <a:moveTo>
                    <a:pt x="256" y="1"/>
                  </a:moveTo>
                  <a:cubicBezTo>
                    <a:pt x="108" y="1"/>
                    <a:pt x="0" y="108"/>
                    <a:pt x="0" y="256"/>
                  </a:cubicBezTo>
                  <a:cubicBezTo>
                    <a:pt x="0" y="390"/>
                    <a:pt x="108" y="511"/>
                    <a:pt x="256" y="511"/>
                  </a:cubicBezTo>
                  <a:lnTo>
                    <a:pt x="336" y="511"/>
                  </a:lnTo>
                  <a:cubicBezTo>
                    <a:pt x="483" y="511"/>
                    <a:pt x="591" y="403"/>
                    <a:pt x="591" y="256"/>
                  </a:cubicBezTo>
                  <a:cubicBezTo>
                    <a:pt x="591" y="122"/>
                    <a:pt x="483" y="1"/>
                    <a:pt x="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90;p59">
              <a:extLst>
                <a:ext uri="{FF2B5EF4-FFF2-40B4-BE49-F238E27FC236}">
                  <a16:creationId xmlns:a16="http://schemas.microsoft.com/office/drawing/2014/main" id="{D2284EE8-E03F-4437-9332-7CBD3C78ADF2}"/>
                </a:ext>
              </a:extLst>
            </p:cNvPr>
            <p:cNvSpPr/>
            <p:nvPr/>
          </p:nvSpPr>
          <p:spPr>
            <a:xfrm>
              <a:off x="5209980" y="2229965"/>
              <a:ext cx="10403" cy="12031"/>
            </a:xfrm>
            <a:custGeom>
              <a:avLst/>
              <a:gdLst/>
              <a:ahLst/>
              <a:cxnLst/>
              <a:rect l="l" t="t" r="r" b="b"/>
              <a:pathLst>
                <a:path w="511" h="591" extrusionOk="0">
                  <a:moveTo>
                    <a:pt x="256" y="0"/>
                  </a:moveTo>
                  <a:cubicBezTo>
                    <a:pt x="108" y="0"/>
                    <a:pt x="1" y="107"/>
                    <a:pt x="1" y="256"/>
                  </a:cubicBezTo>
                  <a:lnTo>
                    <a:pt x="1" y="336"/>
                  </a:lnTo>
                  <a:cubicBezTo>
                    <a:pt x="1" y="483"/>
                    <a:pt x="108" y="591"/>
                    <a:pt x="256" y="591"/>
                  </a:cubicBezTo>
                  <a:cubicBezTo>
                    <a:pt x="391" y="591"/>
                    <a:pt x="511" y="483"/>
                    <a:pt x="511" y="336"/>
                  </a:cubicBezTo>
                  <a:lnTo>
                    <a:pt x="511" y="256"/>
                  </a:lnTo>
                  <a:cubicBezTo>
                    <a:pt x="511" y="107"/>
                    <a:pt x="391" y="0"/>
                    <a:pt x="2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91;p59">
              <a:extLst>
                <a:ext uri="{FF2B5EF4-FFF2-40B4-BE49-F238E27FC236}">
                  <a16:creationId xmlns:a16="http://schemas.microsoft.com/office/drawing/2014/main" id="{6EA95C3B-0844-4197-B7AE-D7A45963A529}"/>
                </a:ext>
              </a:extLst>
            </p:cNvPr>
            <p:cNvSpPr/>
            <p:nvPr/>
          </p:nvSpPr>
          <p:spPr>
            <a:xfrm>
              <a:off x="5209716" y="2248531"/>
              <a:ext cx="10667" cy="12337"/>
            </a:xfrm>
            <a:custGeom>
              <a:avLst/>
              <a:gdLst/>
              <a:ahLst/>
              <a:cxnLst/>
              <a:rect l="l" t="t" r="r" b="b"/>
              <a:pathLst>
                <a:path w="524" h="606" extrusionOk="0">
                  <a:moveTo>
                    <a:pt x="269" y="1"/>
                  </a:moveTo>
                  <a:cubicBezTo>
                    <a:pt x="121" y="1"/>
                    <a:pt x="14" y="122"/>
                    <a:pt x="14" y="256"/>
                  </a:cubicBezTo>
                  <a:lnTo>
                    <a:pt x="1" y="350"/>
                  </a:lnTo>
                  <a:cubicBezTo>
                    <a:pt x="1" y="484"/>
                    <a:pt x="121" y="605"/>
                    <a:pt x="255" y="605"/>
                  </a:cubicBezTo>
                  <a:cubicBezTo>
                    <a:pt x="404" y="605"/>
                    <a:pt x="511" y="484"/>
                    <a:pt x="511" y="350"/>
                  </a:cubicBezTo>
                  <a:lnTo>
                    <a:pt x="524" y="256"/>
                  </a:lnTo>
                  <a:cubicBezTo>
                    <a:pt x="524" y="122"/>
                    <a:pt x="404" y="1"/>
                    <a:pt x="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92;p59">
              <a:extLst>
                <a:ext uri="{FF2B5EF4-FFF2-40B4-BE49-F238E27FC236}">
                  <a16:creationId xmlns:a16="http://schemas.microsoft.com/office/drawing/2014/main" id="{6EBDB232-C803-4CB9-910B-8564BB271204}"/>
                </a:ext>
              </a:extLst>
            </p:cNvPr>
            <p:cNvSpPr/>
            <p:nvPr/>
          </p:nvSpPr>
          <p:spPr>
            <a:xfrm>
              <a:off x="5218184" y="2240082"/>
              <a:ext cx="12316" cy="10403"/>
            </a:xfrm>
            <a:custGeom>
              <a:avLst/>
              <a:gdLst/>
              <a:ahLst/>
              <a:cxnLst/>
              <a:rect l="l" t="t" r="r" b="b"/>
              <a:pathLst>
                <a:path w="605" h="511" extrusionOk="0">
                  <a:moveTo>
                    <a:pt x="256" y="0"/>
                  </a:moveTo>
                  <a:cubicBezTo>
                    <a:pt x="122" y="0"/>
                    <a:pt x="14" y="120"/>
                    <a:pt x="0" y="255"/>
                  </a:cubicBezTo>
                  <a:cubicBezTo>
                    <a:pt x="0" y="403"/>
                    <a:pt x="122" y="510"/>
                    <a:pt x="256" y="510"/>
                  </a:cubicBezTo>
                  <a:lnTo>
                    <a:pt x="349" y="510"/>
                  </a:lnTo>
                  <a:cubicBezTo>
                    <a:pt x="498" y="510"/>
                    <a:pt x="605" y="403"/>
                    <a:pt x="605" y="255"/>
                  </a:cubicBezTo>
                  <a:cubicBezTo>
                    <a:pt x="605" y="120"/>
                    <a:pt x="498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93;p59">
              <a:extLst>
                <a:ext uri="{FF2B5EF4-FFF2-40B4-BE49-F238E27FC236}">
                  <a16:creationId xmlns:a16="http://schemas.microsoft.com/office/drawing/2014/main" id="{1CF42EFD-0DBB-4160-BD7A-60EB7A10AC64}"/>
                </a:ext>
              </a:extLst>
            </p:cNvPr>
            <p:cNvSpPr/>
            <p:nvPr/>
          </p:nvSpPr>
          <p:spPr>
            <a:xfrm>
              <a:off x="5199598" y="2240082"/>
              <a:ext cx="12337" cy="10403"/>
            </a:xfrm>
            <a:custGeom>
              <a:avLst/>
              <a:gdLst/>
              <a:ahLst/>
              <a:cxnLst/>
              <a:rect l="l" t="t" r="r" b="b"/>
              <a:pathLst>
                <a:path w="606" h="511" extrusionOk="0">
                  <a:moveTo>
                    <a:pt x="256" y="0"/>
                  </a:moveTo>
                  <a:cubicBezTo>
                    <a:pt x="122" y="0"/>
                    <a:pt x="1" y="120"/>
                    <a:pt x="1" y="255"/>
                  </a:cubicBezTo>
                  <a:cubicBezTo>
                    <a:pt x="1" y="403"/>
                    <a:pt x="108" y="510"/>
                    <a:pt x="256" y="510"/>
                  </a:cubicBezTo>
                  <a:lnTo>
                    <a:pt x="350" y="510"/>
                  </a:lnTo>
                  <a:cubicBezTo>
                    <a:pt x="484" y="510"/>
                    <a:pt x="605" y="403"/>
                    <a:pt x="605" y="255"/>
                  </a:cubicBezTo>
                  <a:cubicBezTo>
                    <a:pt x="605" y="120"/>
                    <a:pt x="484" y="0"/>
                    <a:pt x="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94;p59">
              <a:extLst>
                <a:ext uri="{FF2B5EF4-FFF2-40B4-BE49-F238E27FC236}">
                  <a16:creationId xmlns:a16="http://schemas.microsoft.com/office/drawing/2014/main" id="{49179E31-7F0B-4131-A6BC-9BEAB5D1394B}"/>
                </a:ext>
              </a:extLst>
            </p:cNvPr>
            <p:cNvSpPr/>
            <p:nvPr/>
          </p:nvSpPr>
          <p:spPr>
            <a:xfrm>
              <a:off x="5310811" y="2112746"/>
              <a:ext cx="31432" cy="30353"/>
            </a:xfrm>
            <a:custGeom>
              <a:avLst/>
              <a:gdLst/>
              <a:ahLst/>
              <a:cxnLst/>
              <a:rect l="l" t="t" r="r" b="b"/>
              <a:pathLst>
                <a:path w="1544" h="1491" extrusionOk="0">
                  <a:moveTo>
                    <a:pt x="1261" y="1"/>
                  </a:moveTo>
                  <a:cubicBezTo>
                    <a:pt x="1195" y="1"/>
                    <a:pt x="1128" y="28"/>
                    <a:pt x="1075" y="81"/>
                  </a:cubicBezTo>
                  <a:lnTo>
                    <a:pt x="108" y="1048"/>
                  </a:lnTo>
                  <a:cubicBezTo>
                    <a:pt x="1" y="1141"/>
                    <a:pt x="1" y="1316"/>
                    <a:pt x="108" y="1410"/>
                  </a:cubicBezTo>
                  <a:cubicBezTo>
                    <a:pt x="162" y="1463"/>
                    <a:pt x="216" y="1490"/>
                    <a:pt x="282" y="1490"/>
                  </a:cubicBezTo>
                  <a:cubicBezTo>
                    <a:pt x="350" y="1490"/>
                    <a:pt x="416" y="1463"/>
                    <a:pt x="470" y="1410"/>
                  </a:cubicBezTo>
                  <a:lnTo>
                    <a:pt x="1436" y="443"/>
                  </a:lnTo>
                  <a:cubicBezTo>
                    <a:pt x="1544" y="336"/>
                    <a:pt x="1544" y="175"/>
                    <a:pt x="1436" y="81"/>
                  </a:cubicBezTo>
                  <a:cubicBezTo>
                    <a:pt x="1390" y="28"/>
                    <a:pt x="1326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95;p59">
              <a:extLst>
                <a:ext uri="{FF2B5EF4-FFF2-40B4-BE49-F238E27FC236}">
                  <a16:creationId xmlns:a16="http://schemas.microsoft.com/office/drawing/2014/main" id="{FD5C3C1B-0F14-4B8B-B7B0-27C90B8DE48E}"/>
                </a:ext>
              </a:extLst>
            </p:cNvPr>
            <p:cNvSpPr/>
            <p:nvPr/>
          </p:nvSpPr>
          <p:spPr>
            <a:xfrm>
              <a:off x="5350427" y="2130172"/>
              <a:ext cx="19421" cy="18383"/>
            </a:xfrm>
            <a:custGeom>
              <a:avLst/>
              <a:gdLst/>
              <a:ahLst/>
              <a:cxnLst/>
              <a:rect l="l" t="t" r="r" b="b"/>
              <a:pathLst>
                <a:path w="954" h="903" extrusionOk="0">
                  <a:moveTo>
                    <a:pt x="673" y="0"/>
                  </a:moveTo>
                  <a:cubicBezTo>
                    <a:pt x="608" y="0"/>
                    <a:pt x="544" y="24"/>
                    <a:pt x="498" y="70"/>
                  </a:cubicBezTo>
                  <a:lnTo>
                    <a:pt x="95" y="473"/>
                  </a:lnTo>
                  <a:cubicBezTo>
                    <a:pt x="0" y="567"/>
                    <a:pt x="0" y="729"/>
                    <a:pt x="95" y="836"/>
                  </a:cubicBezTo>
                  <a:cubicBezTo>
                    <a:pt x="149" y="890"/>
                    <a:pt x="215" y="902"/>
                    <a:pt x="283" y="902"/>
                  </a:cubicBezTo>
                  <a:cubicBezTo>
                    <a:pt x="349" y="902"/>
                    <a:pt x="403" y="890"/>
                    <a:pt x="457" y="836"/>
                  </a:cubicBezTo>
                  <a:lnTo>
                    <a:pt x="859" y="433"/>
                  </a:lnTo>
                  <a:cubicBezTo>
                    <a:pt x="954" y="339"/>
                    <a:pt x="954" y="178"/>
                    <a:pt x="859" y="70"/>
                  </a:cubicBezTo>
                  <a:cubicBezTo>
                    <a:pt x="806" y="24"/>
                    <a:pt x="73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96;p59">
              <a:extLst>
                <a:ext uri="{FF2B5EF4-FFF2-40B4-BE49-F238E27FC236}">
                  <a16:creationId xmlns:a16="http://schemas.microsoft.com/office/drawing/2014/main" id="{92EF1211-A517-46CE-B78B-E1F8C053A1BA}"/>
                </a:ext>
              </a:extLst>
            </p:cNvPr>
            <p:cNvSpPr/>
            <p:nvPr/>
          </p:nvSpPr>
          <p:spPr>
            <a:xfrm>
              <a:off x="5373105" y="2091086"/>
              <a:ext cx="35809" cy="35056"/>
            </a:xfrm>
            <a:custGeom>
              <a:avLst/>
              <a:gdLst/>
              <a:ahLst/>
              <a:cxnLst/>
              <a:rect l="l" t="t" r="r" b="b"/>
              <a:pathLst>
                <a:path w="1759" h="1722" extrusionOk="0">
                  <a:moveTo>
                    <a:pt x="1479" y="1"/>
                  </a:moveTo>
                  <a:cubicBezTo>
                    <a:pt x="1413" y="1"/>
                    <a:pt x="1350" y="24"/>
                    <a:pt x="1302" y="72"/>
                  </a:cubicBezTo>
                  <a:lnTo>
                    <a:pt x="94" y="1280"/>
                  </a:lnTo>
                  <a:cubicBezTo>
                    <a:pt x="1" y="1387"/>
                    <a:pt x="1" y="1548"/>
                    <a:pt x="94" y="1641"/>
                  </a:cubicBezTo>
                  <a:cubicBezTo>
                    <a:pt x="148" y="1695"/>
                    <a:pt x="216" y="1722"/>
                    <a:pt x="269" y="1722"/>
                  </a:cubicBezTo>
                  <a:cubicBezTo>
                    <a:pt x="336" y="1722"/>
                    <a:pt x="404" y="1695"/>
                    <a:pt x="457" y="1641"/>
                  </a:cubicBezTo>
                  <a:lnTo>
                    <a:pt x="1665" y="433"/>
                  </a:lnTo>
                  <a:cubicBezTo>
                    <a:pt x="1759" y="340"/>
                    <a:pt x="1759" y="179"/>
                    <a:pt x="1665" y="72"/>
                  </a:cubicBezTo>
                  <a:cubicBezTo>
                    <a:pt x="1611" y="24"/>
                    <a:pt x="1544" y="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640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2202000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ACCURACY</a:t>
            </a:r>
            <a:br>
              <a:rPr lang="es" dirty="0"/>
            </a:br>
            <a:r>
              <a:rPr lang="es" sz="1600" dirty="0"/>
              <a:t>- RANDOM FOREST</a:t>
            </a:r>
            <a:endParaRPr dirty="0"/>
          </a:p>
        </p:txBody>
      </p:sp>
      <p:sp>
        <p:nvSpPr>
          <p:cNvPr id="503" name="Google Shape;503;p41"/>
          <p:cNvSpPr/>
          <p:nvPr/>
        </p:nvSpPr>
        <p:spPr>
          <a:xfrm>
            <a:off x="3531000" y="3435000"/>
            <a:ext cx="5613000" cy="170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1"/>
          <p:cNvSpPr txBox="1"/>
          <p:nvPr/>
        </p:nvSpPr>
        <p:spPr>
          <a:xfrm>
            <a:off x="3918899" y="4108195"/>
            <a:ext cx="4722265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As the number of trees increased, the accuracy of classifying training dataset converged to 100%.</a:t>
            </a:r>
            <a:endParaRPr lang="es" sz="1100" dirty="0">
              <a:solidFill>
                <a:schemeClr val="bg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ko-KR" sz="1100" dirty="0">
                <a:solidFill>
                  <a:schemeClr val="bg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As the number of trees increased, the accuracy of classifying test dataset converged to 94.50%.</a:t>
            </a:r>
            <a:endParaRPr lang="es" altLang="ko-KR" sz="1100" dirty="0">
              <a:solidFill>
                <a:schemeClr val="bg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However, there was no difference on accuracy after the number of trees got bigger than 50.</a:t>
            </a:r>
            <a:endParaRPr sz="1100" dirty="0">
              <a:solidFill>
                <a:schemeClr val="bg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grpSp>
        <p:nvGrpSpPr>
          <p:cNvPr id="506" name="Google Shape;506;p41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507" name="Google Shape;507;p41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508" name="Google Shape;508;p41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41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41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41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12" name="Google Shape;512;p41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13" name="Google Shape;513;p41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514" name="Google Shape;514;p41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41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41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41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AD47C53-A930-49CF-92E3-F79B95F72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487061"/>
              </p:ext>
            </p:extLst>
          </p:nvPr>
        </p:nvGraphicFramePr>
        <p:xfrm>
          <a:off x="2796661" y="477163"/>
          <a:ext cx="5844504" cy="25958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387412">
                  <a:extLst>
                    <a:ext uri="{9D8B030D-6E8A-4147-A177-3AD203B41FA5}">
                      <a16:colId xmlns:a16="http://schemas.microsoft.com/office/drawing/2014/main" val="2836758846"/>
                    </a:ext>
                  </a:extLst>
                </a:gridCol>
                <a:gridCol w="2228546">
                  <a:extLst>
                    <a:ext uri="{9D8B030D-6E8A-4147-A177-3AD203B41FA5}">
                      <a16:colId xmlns:a16="http://schemas.microsoft.com/office/drawing/2014/main" val="4158225517"/>
                    </a:ext>
                  </a:extLst>
                </a:gridCol>
                <a:gridCol w="2228546">
                  <a:extLst>
                    <a:ext uri="{9D8B030D-6E8A-4147-A177-3AD203B41FA5}">
                      <a16:colId xmlns:a16="http://schemas.microsoft.com/office/drawing/2014/main" val="1616034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Training dataset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Test dataset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5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1 tree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95.73%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89.34%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39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5 trees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99.15%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92.80%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4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10 trees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99.39%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93.60%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964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50 trees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99.99%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94.50%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51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100 trees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99.99%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94.50%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176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500 trees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100%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94.50%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56352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BE7D17B-018A-4953-A306-A9FE1134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33" y="3247821"/>
            <a:ext cx="2414866" cy="17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9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1868559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ACCURACY</a:t>
            </a:r>
            <a:br>
              <a:rPr lang="es" dirty="0"/>
            </a:br>
            <a:r>
              <a:rPr lang="es" sz="1600" dirty="0"/>
              <a:t>- RANDOM FOREST</a:t>
            </a:r>
            <a:br>
              <a:rPr lang="es" sz="1600" dirty="0"/>
            </a:br>
            <a:r>
              <a:rPr lang="es" sz="1400" dirty="0"/>
              <a:t>+ additionally,  56x56 pixel images</a:t>
            </a:r>
            <a:endParaRPr dirty="0"/>
          </a:p>
        </p:txBody>
      </p:sp>
      <p:sp>
        <p:nvSpPr>
          <p:cNvPr id="503" name="Google Shape;503;p41"/>
          <p:cNvSpPr/>
          <p:nvPr/>
        </p:nvSpPr>
        <p:spPr>
          <a:xfrm>
            <a:off x="3531000" y="3435000"/>
            <a:ext cx="5613000" cy="170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1"/>
          <p:cNvSpPr txBox="1"/>
          <p:nvPr/>
        </p:nvSpPr>
        <p:spPr>
          <a:xfrm>
            <a:off x="3918899" y="4108195"/>
            <a:ext cx="4722265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100" dirty="0">
                <a:solidFill>
                  <a:schemeClr val="bg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Similar accuracy with the accuracy with 28x28 pixels images.</a:t>
            </a:r>
            <a:endParaRPr lang="es" sz="1100" dirty="0">
              <a:solidFill>
                <a:schemeClr val="bg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grpSp>
        <p:nvGrpSpPr>
          <p:cNvPr id="506" name="Google Shape;506;p41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507" name="Google Shape;507;p41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508" name="Google Shape;508;p41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41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41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41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12" name="Google Shape;512;p41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13" name="Google Shape;513;p41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514" name="Google Shape;514;p41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5" name="Google Shape;515;p41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41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41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AD47C53-A930-49CF-92E3-F79B95F72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6294"/>
              </p:ext>
            </p:extLst>
          </p:nvPr>
        </p:nvGraphicFramePr>
        <p:xfrm>
          <a:off x="2796661" y="477163"/>
          <a:ext cx="5844504" cy="25958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387412">
                  <a:extLst>
                    <a:ext uri="{9D8B030D-6E8A-4147-A177-3AD203B41FA5}">
                      <a16:colId xmlns:a16="http://schemas.microsoft.com/office/drawing/2014/main" val="2836758846"/>
                    </a:ext>
                  </a:extLst>
                </a:gridCol>
                <a:gridCol w="2228546">
                  <a:extLst>
                    <a:ext uri="{9D8B030D-6E8A-4147-A177-3AD203B41FA5}">
                      <a16:colId xmlns:a16="http://schemas.microsoft.com/office/drawing/2014/main" val="4158225517"/>
                    </a:ext>
                  </a:extLst>
                </a:gridCol>
                <a:gridCol w="2228546">
                  <a:extLst>
                    <a:ext uri="{9D8B030D-6E8A-4147-A177-3AD203B41FA5}">
                      <a16:colId xmlns:a16="http://schemas.microsoft.com/office/drawing/2014/main" val="1616034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Training dataset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Test dataset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75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1 tree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95.46%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88.74%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39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5 trees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98.91%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92.80%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64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10 trees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99.55%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93.55%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964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50 trees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99.99%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94.40%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51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100 trees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100%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94.45%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176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500 trees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100%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Roboto Mono" panose="020B0600000101010101" charset="0"/>
                          <a:ea typeface="Roboto Mono" panose="020B0600000101010101" charset="0"/>
                        </a:rPr>
                        <a:t>94.45%</a:t>
                      </a:r>
                      <a:endParaRPr lang="ko-KR" altLang="en-US" dirty="0">
                        <a:latin typeface="Roboto Mono" panose="020B0600000101010101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56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141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261C81F-44C7-44D2-9E28-45EC2CC92B4A}"/>
              </a:ext>
            </a:extLst>
          </p:cNvPr>
          <p:cNvSpPr/>
          <p:nvPr/>
        </p:nvSpPr>
        <p:spPr>
          <a:xfrm>
            <a:off x="983673" y="0"/>
            <a:ext cx="7876309" cy="514349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1"/>
          </p:nvPr>
        </p:nvSpPr>
        <p:spPr>
          <a:xfrm>
            <a:off x="1730497" y="1265956"/>
            <a:ext cx="6382659" cy="2777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400" dirty="0"/>
              <a:t>Two-Layer Perceptron and </a:t>
            </a:r>
            <a:r>
              <a:rPr lang="en-US" altLang="ko-KR" sz="1400" dirty="0"/>
              <a:t>Random Forest</a:t>
            </a:r>
            <a:r>
              <a:rPr lang="en-US" sz="1400" dirty="0"/>
              <a:t> showed similar highest accuracy about 94% ~ 94.50%.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400" dirty="0"/>
              <a:t>It’s hard to say which method is better than the other.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400" dirty="0"/>
              <a:t>With this accuracy, some light project could be done. But for serious researches, this is too low accuracy.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400" dirty="0"/>
              <a:t>For a dramatic leap of accuracy, some other ML methods should be considered.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sz="1400" dirty="0"/>
              <a:t>As a follow-up study, studies using various neural networks consisting of different structures or other deep learning methods need to be attempted.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sz="1400" dirty="0"/>
              <a:t>+ There was little effect of pixel size. Maybe 28x28 pixel size was enough for classifying.</a:t>
            </a:r>
          </a:p>
        </p:txBody>
      </p:sp>
      <p:grpSp>
        <p:nvGrpSpPr>
          <p:cNvPr id="245" name="Google Shape;245;p31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246" name="Google Shape;246;p31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47" name="Google Shape;247;p31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31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" name="Google Shape;249;p31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250;p31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51" name="Google Shape;251;p31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2" name="Google Shape;252;p31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253" name="Google Shape;253;p31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254;p31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31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31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063431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57"/>
          <p:cNvSpPr txBox="1">
            <a:spLocks noGrp="1"/>
          </p:cNvSpPr>
          <p:nvPr>
            <p:ph type="ctrTitle"/>
          </p:nvPr>
        </p:nvSpPr>
        <p:spPr>
          <a:xfrm>
            <a:off x="630353" y="1545450"/>
            <a:ext cx="3852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sp>
        <p:nvSpPr>
          <p:cNvPr id="2586" name="Google Shape;2586;p57"/>
          <p:cNvSpPr txBox="1">
            <a:spLocks noGrp="1"/>
          </p:cNvSpPr>
          <p:nvPr>
            <p:ph type="subTitle" idx="1"/>
          </p:nvPr>
        </p:nvSpPr>
        <p:spPr>
          <a:xfrm>
            <a:off x="4017364" y="1547620"/>
            <a:ext cx="3776261" cy="13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Do you have any questions?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 dirty="0"/>
              <a:t>andylws@snu.ac.kr  </a:t>
            </a:r>
            <a:endParaRPr sz="11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hlinkClick r:id="rId3"/>
              </a:rPr>
              <a:t>https://github.com/andylws/Classification-between-Galaxies-and-Stars-with-MLP-and-RF</a:t>
            </a:r>
            <a:endParaRPr sz="1100" dirty="0"/>
          </a:p>
        </p:txBody>
      </p:sp>
      <p:grpSp>
        <p:nvGrpSpPr>
          <p:cNvPr id="2587" name="Google Shape;2587;p57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2588" name="Google Shape;2588;p57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589" name="Google Shape;2589;p57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0" name="Google Shape;2590;p57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1" name="Google Shape;2591;p57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2" name="Google Shape;2592;p57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593" name="Google Shape;2593;p57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94" name="Google Shape;2594;p57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2595" name="Google Shape;2595;p57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6" name="Google Shape;2596;p57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7" name="Google Shape;2597;p57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8" name="Google Shape;2598;p57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98918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91;p28">
            <a:extLst>
              <a:ext uri="{FF2B5EF4-FFF2-40B4-BE49-F238E27FC236}">
                <a16:creationId xmlns:a16="http://schemas.microsoft.com/office/drawing/2014/main" id="{AB5E776E-3E4C-410D-AB39-F44B14F8E02B}"/>
              </a:ext>
            </a:extLst>
          </p:cNvPr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5" name="Google Shape;192;p28">
              <a:extLst>
                <a:ext uri="{FF2B5EF4-FFF2-40B4-BE49-F238E27FC236}">
                  <a16:creationId xmlns:a16="http://schemas.microsoft.com/office/drawing/2014/main" id="{FB4A9E8C-F5DF-4B39-80F2-1AB22748D557}"/>
                </a:ext>
              </a:extLst>
            </p:cNvPr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12" name="Google Shape;193;p28">
                <a:extLst>
                  <a:ext uri="{FF2B5EF4-FFF2-40B4-BE49-F238E27FC236}">
                    <a16:creationId xmlns:a16="http://schemas.microsoft.com/office/drawing/2014/main" id="{9257D806-5C46-4BF2-BFD1-8C666846E72E}"/>
                  </a:ext>
                </a:extLst>
              </p:cNvPr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94;p28">
                <a:extLst>
                  <a:ext uri="{FF2B5EF4-FFF2-40B4-BE49-F238E27FC236}">
                    <a16:creationId xmlns:a16="http://schemas.microsoft.com/office/drawing/2014/main" id="{69F0EDFA-A7FE-49E6-8CA0-FCFC822EC70C}"/>
                  </a:ext>
                </a:extLst>
              </p:cNvPr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95;p28">
                <a:extLst>
                  <a:ext uri="{FF2B5EF4-FFF2-40B4-BE49-F238E27FC236}">
                    <a16:creationId xmlns:a16="http://schemas.microsoft.com/office/drawing/2014/main" id="{52AD2902-379A-45F9-90EC-2517117EC676}"/>
                  </a:ext>
                </a:extLst>
              </p:cNvPr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96;p28">
                <a:extLst>
                  <a:ext uri="{FF2B5EF4-FFF2-40B4-BE49-F238E27FC236}">
                    <a16:creationId xmlns:a16="http://schemas.microsoft.com/office/drawing/2014/main" id="{4EB6AFD5-00BB-4739-9539-8491C7E80D7D}"/>
                  </a:ext>
                </a:extLst>
              </p:cNvPr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" name="Google Shape;197;p28">
              <a:extLst>
                <a:ext uri="{FF2B5EF4-FFF2-40B4-BE49-F238E27FC236}">
                  <a16:creationId xmlns:a16="http://schemas.microsoft.com/office/drawing/2014/main" id="{49AC118E-1AA1-40D9-ADC9-BB20CC9A99DF}"/>
                </a:ext>
              </a:extLst>
            </p:cNvPr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" name="Google Shape;198;p28">
              <a:extLst>
                <a:ext uri="{FF2B5EF4-FFF2-40B4-BE49-F238E27FC236}">
                  <a16:creationId xmlns:a16="http://schemas.microsoft.com/office/drawing/2014/main" id="{49415F3A-BDCF-427D-96DE-88CCA28B8A47}"/>
                </a:ext>
              </a:extLst>
            </p:cNvPr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8" name="Google Shape;199;p28">
                <a:extLst>
                  <a:ext uri="{FF2B5EF4-FFF2-40B4-BE49-F238E27FC236}">
                    <a16:creationId xmlns:a16="http://schemas.microsoft.com/office/drawing/2014/main" id="{3F506692-0923-476C-8697-4FAA42164D80}"/>
                  </a:ext>
                </a:extLst>
              </p:cNvPr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" name="Google Shape;200;p28">
                <a:extLst>
                  <a:ext uri="{FF2B5EF4-FFF2-40B4-BE49-F238E27FC236}">
                    <a16:creationId xmlns:a16="http://schemas.microsoft.com/office/drawing/2014/main" id="{E397A3C5-3C45-471A-8C3B-F49E1841F258}"/>
                  </a:ext>
                </a:extLst>
              </p:cNvPr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201;p28">
                <a:extLst>
                  <a:ext uri="{FF2B5EF4-FFF2-40B4-BE49-F238E27FC236}">
                    <a16:creationId xmlns:a16="http://schemas.microsoft.com/office/drawing/2014/main" id="{8329150D-5A13-4A97-8413-409B336A95C8}"/>
                  </a:ext>
                </a:extLst>
              </p:cNvPr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202;p28">
                <a:extLst>
                  <a:ext uri="{FF2B5EF4-FFF2-40B4-BE49-F238E27FC236}">
                    <a16:creationId xmlns:a16="http://schemas.microsoft.com/office/drawing/2014/main" id="{ECAFBF99-67EC-48E8-882C-FAC2FE5455ED}"/>
                  </a:ext>
                </a:extLst>
              </p:cNvPr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5" name="그림 24" descr="흐림이(가) 표시된 사진&#10;&#10;자동 생성된 설명">
            <a:extLst>
              <a:ext uri="{FF2B5EF4-FFF2-40B4-BE49-F238E27FC236}">
                <a16:creationId xmlns:a16="http://schemas.microsoft.com/office/drawing/2014/main" id="{10771AA5-82AC-4D65-A6C2-97F951DD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960" y="1318916"/>
            <a:ext cx="2822400" cy="28224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1E57D71E-7D3A-44CE-87D6-7952AC7399EE}"/>
              </a:ext>
            </a:extLst>
          </p:cNvPr>
          <p:cNvGrpSpPr/>
          <p:nvPr/>
        </p:nvGrpSpPr>
        <p:grpSpPr>
          <a:xfrm>
            <a:off x="2625132" y="1626930"/>
            <a:ext cx="6082524" cy="3151862"/>
            <a:chOff x="2574333" y="1626930"/>
            <a:chExt cx="6082524" cy="3151862"/>
          </a:xfrm>
        </p:grpSpPr>
        <p:pic>
          <p:nvPicPr>
            <p:cNvPr id="17" name="그림 16" descr="흐림이(가) 표시된 사진&#10;&#10;자동 생성된 설명">
              <a:extLst>
                <a:ext uri="{FF2B5EF4-FFF2-40B4-BE49-F238E27FC236}">
                  <a16:creationId xmlns:a16="http://schemas.microsoft.com/office/drawing/2014/main" id="{EF1533D6-434C-4B0B-A353-65A528DEA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1471" y="3368985"/>
              <a:ext cx="1409807" cy="1409807"/>
            </a:xfrm>
            <a:prstGeom prst="rect">
              <a:avLst/>
            </a:prstGeom>
          </p:spPr>
        </p:pic>
        <p:pic>
          <p:nvPicPr>
            <p:cNvPr id="19" name="그림 18" descr="흐림이(가) 표시된 사진&#10;&#10;자동 생성된 설명">
              <a:extLst>
                <a:ext uri="{FF2B5EF4-FFF2-40B4-BE49-F238E27FC236}">
                  <a16:creationId xmlns:a16="http://schemas.microsoft.com/office/drawing/2014/main" id="{17CEC210-C303-4E7B-819A-693DB83CA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4333" y="3368984"/>
              <a:ext cx="1409808" cy="1409808"/>
            </a:xfrm>
            <a:prstGeom prst="rect">
              <a:avLst/>
            </a:prstGeom>
          </p:spPr>
        </p:pic>
        <p:pic>
          <p:nvPicPr>
            <p:cNvPr id="21" name="그림 20" descr="흐림이(가) 표시된 사진&#10;&#10;자동 생성된 설명">
              <a:extLst>
                <a:ext uri="{FF2B5EF4-FFF2-40B4-BE49-F238E27FC236}">
                  <a16:creationId xmlns:a16="http://schemas.microsoft.com/office/drawing/2014/main" id="{91F736F1-19FB-424E-8165-5C1CC8781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8608" y="3368984"/>
              <a:ext cx="1409807" cy="1409807"/>
            </a:xfrm>
            <a:prstGeom prst="rect">
              <a:avLst/>
            </a:prstGeom>
          </p:spPr>
        </p:pic>
        <p:pic>
          <p:nvPicPr>
            <p:cNvPr id="23" name="그림 22" descr="흐림이(가) 표시된 사진&#10;&#10;자동 생성된 설명">
              <a:extLst>
                <a:ext uri="{FF2B5EF4-FFF2-40B4-BE49-F238E27FC236}">
                  <a16:creationId xmlns:a16="http://schemas.microsoft.com/office/drawing/2014/main" id="{8EDC4493-EC47-4D54-AD12-AC9066A0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5745" y="3368983"/>
              <a:ext cx="1409808" cy="1409808"/>
            </a:xfrm>
            <a:prstGeom prst="rect">
              <a:avLst/>
            </a:prstGeom>
          </p:spPr>
        </p:pic>
        <p:pic>
          <p:nvPicPr>
            <p:cNvPr id="27" name="그림 26" descr="흐림이(가) 표시된 사진&#10;&#10;자동 생성된 설명">
              <a:extLst>
                <a:ext uri="{FF2B5EF4-FFF2-40B4-BE49-F238E27FC236}">
                  <a16:creationId xmlns:a16="http://schemas.microsoft.com/office/drawing/2014/main" id="{7798E760-41F0-4CE0-9F27-E9F418859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44438" y="1626930"/>
              <a:ext cx="1412419" cy="1412419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455F539-47F5-4DB6-9A4D-E0BF08149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87302" y="1629541"/>
              <a:ext cx="1412418" cy="1412418"/>
            </a:xfrm>
            <a:prstGeom prst="rect">
              <a:avLst/>
            </a:prstGeom>
          </p:spPr>
        </p:pic>
        <p:pic>
          <p:nvPicPr>
            <p:cNvPr id="31" name="그림 30" descr="흐림이(가) 표시된 사진&#10;&#10;자동 생성된 설명">
              <a:extLst>
                <a:ext uri="{FF2B5EF4-FFF2-40B4-BE49-F238E27FC236}">
                  <a16:creationId xmlns:a16="http://schemas.microsoft.com/office/drawing/2014/main" id="{5653C0F5-A482-4988-B764-6078EE4D6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31470" y="1629543"/>
              <a:ext cx="1409807" cy="1409807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ACCA4AA-0CD7-45AE-B99A-60A605212FF9}"/>
              </a:ext>
            </a:extLst>
          </p:cNvPr>
          <p:cNvSpPr txBox="1"/>
          <p:nvPr/>
        </p:nvSpPr>
        <p:spPr>
          <a:xfrm>
            <a:off x="3001183" y="477984"/>
            <a:ext cx="561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STAR? GALAXY?</a:t>
            </a:r>
            <a:endParaRPr lang="ko-KR" altLang="en-US" sz="3200" b="1" dirty="0">
              <a:solidFill>
                <a:schemeClr val="bg1"/>
              </a:solidFill>
              <a:latin typeface="Roboto Condensed" panose="02000000000000000000" pitchFamily="2" charset="0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343043B-F718-4965-A93C-6E1B3E944BA1}"/>
              </a:ext>
            </a:extLst>
          </p:cNvPr>
          <p:cNvGrpSpPr/>
          <p:nvPr/>
        </p:nvGrpSpPr>
        <p:grpSpPr>
          <a:xfrm>
            <a:off x="2556176" y="1560082"/>
            <a:ext cx="6232216" cy="3278853"/>
            <a:chOff x="2505377" y="1560082"/>
            <a:chExt cx="6232216" cy="327885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7B7650E-3A52-40D6-A185-D13C850F3542}"/>
                </a:ext>
              </a:extLst>
            </p:cNvPr>
            <p:cNvSpPr/>
            <p:nvPr/>
          </p:nvSpPr>
          <p:spPr>
            <a:xfrm>
              <a:off x="2505378" y="3294325"/>
              <a:ext cx="6232215" cy="1544610"/>
            </a:xfrm>
            <a:prstGeom prst="rect">
              <a:avLst/>
            </a:prstGeom>
            <a:noFill/>
            <a:ln>
              <a:solidFill>
                <a:srgbClr val="0E2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E2A47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BABEE42-F886-4D4E-91FE-A0073E187312}"/>
                </a:ext>
              </a:extLst>
            </p:cNvPr>
            <p:cNvSpPr/>
            <p:nvPr/>
          </p:nvSpPr>
          <p:spPr>
            <a:xfrm>
              <a:off x="2505377" y="1560082"/>
              <a:ext cx="6232215" cy="1544610"/>
            </a:xfrm>
            <a:prstGeom prst="rect">
              <a:avLst/>
            </a:prstGeom>
            <a:noFill/>
            <a:ln>
              <a:solidFill>
                <a:srgbClr val="0E2A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E2A47"/>
                </a:solidFill>
              </a:endParaRPr>
            </a:p>
          </p:txBody>
        </p:sp>
      </p:grpSp>
      <p:sp>
        <p:nvSpPr>
          <p:cNvPr id="40" name="Google Shape;303;p34">
            <a:extLst>
              <a:ext uri="{FF2B5EF4-FFF2-40B4-BE49-F238E27FC236}">
                <a16:creationId xmlns:a16="http://schemas.microsoft.com/office/drawing/2014/main" id="{9BE6D279-B457-4370-94EA-532C4D1A3C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9702" y="2081413"/>
            <a:ext cx="1599111" cy="501948"/>
          </a:xfrm>
          <a:prstGeom prst="rect">
            <a:avLst/>
          </a:prstGeom>
          <a:solidFill>
            <a:srgbClr val="0E2A47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GALAXY</a:t>
            </a:r>
            <a:endParaRPr sz="5400" dirty="0"/>
          </a:p>
        </p:txBody>
      </p:sp>
      <p:sp>
        <p:nvSpPr>
          <p:cNvPr id="41" name="Google Shape;303;p34">
            <a:extLst>
              <a:ext uri="{FF2B5EF4-FFF2-40B4-BE49-F238E27FC236}">
                <a16:creationId xmlns:a16="http://schemas.microsoft.com/office/drawing/2014/main" id="{7B18C8F0-3A0C-4FEB-95A9-ED4E2CFB4603}"/>
              </a:ext>
            </a:extLst>
          </p:cNvPr>
          <p:cNvSpPr txBox="1">
            <a:spLocks/>
          </p:cNvSpPr>
          <p:nvPr/>
        </p:nvSpPr>
        <p:spPr>
          <a:xfrm>
            <a:off x="799702" y="3815656"/>
            <a:ext cx="1599111" cy="501947"/>
          </a:xfrm>
          <a:prstGeom prst="rect">
            <a:avLst/>
          </a:pr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/>
              <a:t>STAR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27A97C-F71F-4C4B-B49A-8FED211E3EDA}"/>
              </a:ext>
            </a:extLst>
          </p:cNvPr>
          <p:cNvSpPr txBox="1"/>
          <p:nvPr/>
        </p:nvSpPr>
        <p:spPr>
          <a:xfrm>
            <a:off x="1372435" y="2784011"/>
            <a:ext cx="46520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?</a:t>
            </a:r>
            <a:endParaRPr lang="ko-KR" altLang="en-US" sz="4800" b="1" dirty="0">
              <a:solidFill>
                <a:schemeClr val="bg1"/>
              </a:solidFill>
              <a:latin typeface="Roboto Condensed" panose="02000000000000000000" pitchFamily="2" charset="0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45C1EE9-E047-459F-B1B6-78D6D6C24B29}"/>
              </a:ext>
            </a:extLst>
          </p:cNvPr>
          <p:cNvCxnSpPr>
            <a:cxnSpLocks/>
          </p:cNvCxnSpPr>
          <p:nvPr/>
        </p:nvCxnSpPr>
        <p:spPr>
          <a:xfrm>
            <a:off x="871538" y="3199509"/>
            <a:ext cx="500897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76712F6-7695-49AB-8A54-E880A4545A82}"/>
              </a:ext>
            </a:extLst>
          </p:cNvPr>
          <p:cNvCxnSpPr>
            <a:cxnSpLocks/>
          </p:cNvCxnSpPr>
          <p:nvPr/>
        </p:nvCxnSpPr>
        <p:spPr>
          <a:xfrm>
            <a:off x="1837640" y="3200999"/>
            <a:ext cx="500897" cy="0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24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5000" decel="1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15000" decel="1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19753E-6 L -0.28004 -0.078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-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44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2301802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 TIMELINE FOR CLASSIFICATION</a:t>
            </a:r>
            <a:endParaRPr dirty="0"/>
          </a:p>
        </p:txBody>
      </p:sp>
      <p:grpSp>
        <p:nvGrpSpPr>
          <p:cNvPr id="2175" name="Google Shape;2175;p44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2176" name="Google Shape;2176;p44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177" name="Google Shape;2177;p4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8" name="Google Shape;2178;p4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9" name="Google Shape;2179;p4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0" name="Google Shape;2180;p4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81" name="Google Shape;2181;p44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82" name="Google Shape;2182;p44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2183" name="Google Shape;2183;p4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4" name="Google Shape;2184;p4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5" name="Google Shape;2185;p4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6" name="Google Shape;2186;p4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72" name="Google Shape;2284;p47">
            <a:extLst>
              <a:ext uri="{FF2B5EF4-FFF2-40B4-BE49-F238E27FC236}">
                <a16:creationId xmlns:a16="http://schemas.microsoft.com/office/drawing/2014/main" id="{1BEC16C8-5D69-42CB-91FC-BDA80EC9560F}"/>
              </a:ext>
            </a:extLst>
          </p:cNvPr>
          <p:cNvCxnSpPr>
            <a:cxnSpLocks/>
            <a:stCxn id="2151" idx="3"/>
          </p:cNvCxnSpPr>
          <p:nvPr/>
        </p:nvCxnSpPr>
        <p:spPr>
          <a:xfrm>
            <a:off x="3021802" y="2571775"/>
            <a:ext cx="612219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162E66-C666-484E-A017-9CFD6ECFD3E9}"/>
              </a:ext>
            </a:extLst>
          </p:cNvPr>
          <p:cNvGrpSpPr/>
          <p:nvPr/>
        </p:nvGrpSpPr>
        <p:grpSpPr>
          <a:xfrm>
            <a:off x="1517720" y="540000"/>
            <a:ext cx="7630155" cy="1843447"/>
            <a:chOff x="1517720" y="540000"/>
            <a:chExt cx="7630155" cy="184344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01F24C4-0993-43D5-B87A-A65B28BE519C}"/>
                </a:ext>
              </a:extLst>
            </p:cNvPr>
            <p:cNvGrpSpPr/>
            <p:nvPr/>
          </p:nvGrpSpPr>
          <p:grpSpPr>
            <a:xfrm>
              <a:off x="3267530" y="540000"/>
              <a:ext cx="5880345" cy="1843447"/>
              <a:chOff x="3267530" y="746220"/>
              <a:chExt cx="5880345" cy="1843447"/>
            </a:xfrm>
          </p:grpSpPr>
          <p:grpSp>
            <p:nvGrpSpPr>
              <p:cNvPr id="2152" name="Google Shape;2152;p44"/>
              <p:cNvGrpSpPr/>
              <p:nvPr/>
            </p:nvGrpSpPr>
            <p:grpSpPr>
              <a:xfrm>
                <a:off x="4308575" y="1568067"/>
                <a:ext cx="4839300" cy="120300"/>
                <a:chOff x="4308575" y="2511050"/>
                <a:chExt cx="4839300" cy="120300"/>
              </a:xfrm>
            </p:grpSpPr>
            <p:cxnSp>
              <p:nvCxnSpPr>
                <p:cNvPr id="2153" name="Google Shape;2153;p44"/>
                <p:cNvCxnSpPr>
                  <a:endCxn id="2154" idx="3"/>
                </p:cNvCxnSpPr>
                <p:nvPr/>
              </p:nvCxnSpPr>
              <p:spPr>
                <a:xfrm>
                  <a:off x="4308575" y="2571150"/>
                  <a:ext cx="4839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oval" w="med" len="med"/>
                  <a:tailEnd type="none" w="med" len="med"/>
                </a:ln>
              </p:spPr>
            </p:cxnSp>
            <p:cxnSp>
              <p:nvCxnSpPr>
                <p:cNvPr id="2155" name="Google Shape;2155;p44"/>
                <p:cNvCxnSpPr/>
                <p:nvPr/>
              </p:nvCxnSpPr>
              <p:spPr>
                <a:xfrm>
                  <a:off x="7186350" y="2511050"/>
                  <a:ext cx="0" cy="1203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56" name="Google Shape;2156;p44"/>
              <p:cNvSpPr txBox="1"/>
              <p:nvPr/>
            </p:nvSpPr>
            <p:spPr>
              <a:xfrm>
                <a:off x="3267530" y="1891867"/>
                <a:ext cx="2087400" cy="69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dirty="0">
                    <a:solidFill>
                      <a:schemeClr val="lt1"/>
                    </a:solidFill>
                    <a:latin typeface="Roboto Mono Regular"/>
                    <a:ea typeface="Roboto Mono Regular"/>
                    <a:cs typeface="Roboto Mono Regular"/>
                    <a:sym typeface="Roboto Mono Regular"/>
                  </a:rPr>
                  <a:t>Take a picture of the target</a:t>
                </a:r>
                <a:endParaRPr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endParaRPr>
              </a:p>
            </p:txBody>
          </p:sp>
          <p:sp>
            <p:nvSpPr>
              <p:cNvPr id="2157" name="Google Shape;2157;p44"/>
              <p:cNvSpPr txBox="1"/>
              <p:nvPr/>
            </p:nvSpPr>
            <p:spPr>
              <a:xfrm>
                <a:off x="5993606" y="1891867"/>
                <a:ext cx="2394672" cy="69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dirty="0">
                    <a:solidFill>
                      <a:schemeClr val="lt1"/>
                    </a:solidFill>
                    <a:latin typeface="Roboto Mono Regular"/>
                    <a:ea typeface="Roboto Mono Regular"/>
                    <a:cs typeface="Roboto Mono Regular"/>
                    <a:sym typeface="Roboto Mono Regular"/>
                  </a:rPr>
                  <a:t>Maybe another picture of different time is needed</a:t>
                </a:r>
                <a:endParaRPr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A685E0C-4BB4-49A2-8F30-6247B3A6020D}"/>
                  </a:ext>
                </a:extLst>
              </p:cNvPr>
              <p:cNvSpPr txBox="1"/>
              <p:nvPr/>
            </p:nvSpPr>
            <p:spPr>
              <a:xfrm>
                <a:off x="3847803" y="746220"/>
                <a:ext cx="9215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b="0" i="0" dirty="0">
                    <a:solidFill>
                      <a:srgbClr val="333333"/>
                    </a:solidFill>
                    <a:effectLst/>
                    <a:latin typeface="Segoe UI Emoji" panose="020B0502040204020203" pitchFamily="34" charset="0"/>
                  </a:rPr>
                  <a:t>😀</a:t>
                </a:r>
                <a:endParaRPr lang="ko-KR" altLang="en-US" sz="2800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EE72EC-5A29-4CDA-8394-A0AAD6562EF2}"/>
                  </a:ext>
                </a:extLst>
              </p:cNvPr>
              <p:cNvSpPr txBox="1"/>
              <p:nvPr/>
            </p:nvSpPr>
            <p:spPr>
              <a:xfrm>
                <a:off x="6728225" y="746220"/>
                <a:ext cx="9125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b="0" i="0" dirty="0">
                    <a:solidFill>
                      <a:srgbClr val="333333"/>
                    </a:solidFill>
                    <a:effectLst/>
                    <a:latin typeface="Segoe UI Emoji" panose="020B0502040204020203" pitchFamily="34" charset="0"/>
                  </a:rPr>
                  <a:t>🙂</a:t>
                </a:r>
                <a:endParaRPr lang="ko-KR" altLang="en-US" sz="3600" dirty="0"/>
              </a:p>
            </p:txBody>
          </p:sp>
        </p:grpSp>
        <p:sp>
          <p:nvSpPr>
            <p:cNvPr id="87" name="Google Shape;2156;p44">
              <a:extLst>
                <a:ext uri="{FF2B5EF4-FFF2-40B4-BE49-F238E27FC236}">
                  <a16:creationId xmlns:a16="http://schemas.microsoft.com/office/drawing/2014/main" id="{217836F2-ADD1-4D7B-89CB-F2CD303DD8FC}"/>
                </a:ext>
              </a:extLst>
            </p:cNvPr>
            <p:cNvSpPr txBox="1"/>
            <p:nvPr/>
          </p:nvSpPr>
          <p:spPr>
            <a:xfrm>
              <a:off x="1517720" y="1073047"/>
              <a:ext cx="2087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ORIGINALLY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10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0833B5C-8042-4D51-A3C8-F17BEEB32138}"/>
              </a:ext>
            </a:extLst>
          </p:cNvPr>
          <p:cNvGrpSpPr/>
          <p:nvPr/>
        </p:nvGrpSpPr>
        <p:grpSpPr>
          <a:xfrm>
            <a:off x="-12175" y="270000"/>
            <a:ext cx="8664905" cy="2158394"/>
            <a:chOff x="-12175" y="546068"/>
            <a:chExt cx="8664905" cy="2158394"/>
          </a:xfrm>
        </p:grpSpPr>
        <p:grpSp>
          <p:nvGrpSpPr>
            <p:cNvPr id="2191" name="Google Shape;2191;p45"/>
            <p:cNvGrpSpPr/>
            <p:nvPr/>
          </p:nvGrpSpPr>
          <p:grpSpPr>
            <a:xfrm>
              <a:off x="-12175" y="1639506"/>
              <a:ext cx="7634556" cy="120300"/>
              <a:chOff x="-12175" y="2511050"/>
              <a:chExt cx="7634556" cy="120300"/>
            </a:xfrm>
          </p:grpSpPr>
          <p:cxnSp>
            <p:nvCxnSpPr>
              <p:cNvPr id="2192" name="Google Shape;2192;p45"/>
              <p:cNvCxnSpPr>
                <a:cxnSpLocks/>
              </p:cNvCxnSpPr>
              <p:nvPr/>
            </p:nvCxnSpPr>
            <p:spPr>
              <a:xfrm>
                <a:off x="-12175" y="2571150"/>
                <a:ext cx="763455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93" name="Google Shape;2193;p45"/>
              <p:cNvCxnSpPr/>
              <p:nvPr/>
            </p:nvCxnSpPr>
            <p:spPr>
              <a:xfrm>
                <a:off x="2090839" y="2511050"/>
                <a:ext cx="0" cy="12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4" name="Google Shape;2194;p45"/>
              <p:cNvCxnSpPr/>
              <p:nvPr/>
            </p:nvCxnSpPr>
            <p:spPr>
              <a:xfrm>
                <a:off x="4568139" y="2511050"/>
                <a:ext cx="0" cy="12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17" name="Google Shape;2217;p45"/>
            <p:cNvSpPr txBox="1"/>
            <p:nvPr/>
          </p:nvSpPr>
          <p:spPr>
            <a:xfrm>
              <a:off x="3546552" y="1973482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Analyze several pictures of different filters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2218" name="Google Shape;2218;p45"/>
            <p:cNvSpPr txBox="1"/>
            <p:nvPr/>
          </p:nvSpPr>
          <p:spPr>
            <a:xfrm>
              <a:off x="1060650" y="1973481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Check if it is already known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2219" name="Google Shape;2219;p45"/>
            <p:cNvSpPr txBox="1"/>
            <p:nvPr/>
          </p:nvSpPr>
          <p:spPr>
            <a:xfrm>
              <a:off x="6592031" y="1973481"/>
              <a:ext cx="2060699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Okay, now I got it... </a:t>
              </a:r>
              <a:r>
                <a:rPr lang="en-U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B</a:t>
              </a: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ut it took so many steps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75CF86-49A0-45CC-B297-8B7F30D49DC8}"/>
                </a:ext>
              </a:extLst>
            </p:cNvPr>
            <p:cNvSpPr txBox="1"/>
            <p:nvPr/>
          </p:nvSpPr>
          <p:spPr>
            <a:xfrm>
              <a:off x="1633227" y="812735"/>
              <a:ext cx="9215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😐</a:t>
              </a:r>
              <a:endParaRPr lang="ko-KR" altLang="en-US" sz="3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52939D-FEA3-46EC-B6E6-19598FCEACDB}"/>
                </a:ext>
              </a:extLst>
            </p:cNvPr>
            <p:cNvSpPr txBox="1"/>
            <p:nvPr/>
          </p:nvSpPr>
          <p:spPr>
            <a:xfrm>
              <a:off x="4106454" y="817660"/>
              <a:ext cx="912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😟</a:t>
              </a:r>
              <a:endParaRPr lang="ko-KR" altLang="en-US" sz="3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E9D83-4EC6-4414-85E1-7C23704C9C13}"/>
                </a:ext>
              </a:extLst>
            </p:cNvPr>
            <p:cNvSpPr txBox="1"/>
            <p:nvPr/>
          </p:nvSpPr>
          <p:spPr>
            <a:xfrm>
              <a:off x="7157352" y="812735"/>
              <a:ext cx="912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😩</a:t>
              </a:r>
              <a:endParaRPr lang="ko-KR" altLang="en-US" sz="3600" dirty="0"/>
            </a:p>
          </p:txBody>
        </p:sp>
        <p:sp>
          <p:nvSpPr>
            <p:cNvPr id="43" name="Google Shape;2217;p45">
              <a:extLst>
                <a:ext uri="{FF2B5EF4-FFF2-40B4-BE49-F238E27FC236}">
                  <a16:creationId xmlns:a16="http://schemas.microsoft.com/office/drawing/2014/main" id="{9A843961-DC2A-4E89-BE58-C83A8DAE6431}"/>
                </a:ext>
              </a:extLst>
            </p:cNvPr>
            <p:cNvSpPr txBox="1"/>
            <p:nvPr/>
          </p:nvSpPr>
          <p:spPr>
            <a:xfrm>
              <a:off x="5057824" y="546068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400" b="1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...</a:t>
              </a:r>
              <a:endParaRPr sz="4400" b="1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44" name="Google Shape;2217;p45">
              <a:extLst>
                <a:ext uri="{FF2B5EF4-FFF2-40B4-BE49-F238E27FC236}">
                  <a16:creationId xmlns:a16="http://schemas.microsoft.com/office/drawing/2014/main" id="{AA21D85F-C68B-47A2-8C4B-4452C834A90A}"/>
                </a:ext>
              </a:extLst>
            </p:cNvPr>
            <p:cNvSpPr txBox="1"/>
            <p:nvPr/>
          </p:nvSpPr>
          <p:spPr>
            <a:xfrm>
              <a:off x="5069292" y="2006662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 b="1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...</a:t>
              </a:r>
              <a:endParaRPr sz="2400" b="1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</p:grpSp>
      <p:cxnSp>
        <p:nvCxnSpPr>
          <p:cNvPr id="60" name="Google Shape;2284;p47">
            <a:extLst>
              <a:ext uri="{FF2B5EF4-FFF2-40B4-BE49-F238E27FC236}">
                <a16:creationId xmlns:a16="http://schemas.microsoft.com/office/drawing/2014/main" id="{D44465FE-28DE-467E-B8FF-D48ED1D3173D}"/>
              </a:ext>
            </a:extLst>
          </p:cNvPr>
          <p:cNvCxnSpPr>
            <a:cxnSpLocks/>
          </p:cNvCxnSpPr>
          <p:nvPr/>
        </p:nvCxnSpPr>
        <p:spPr>
          <a:xfrm>
            <a:off x="0" y="2570176"/>
            <a:ext cx="883681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331503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44"/>
          <p:cNvSpPr txBox="1">
            <a:spLocks noGrp="1"/>
          </p:cNvSpPr>
          <p:nvPr>
            <p:ph type="title"/>
          </p:nvPr>
        </p:nvSpPr>
        <p:spPr>
          <a:xfrm>
            <a:off x="720000" y="1603825"/>
            <a:ext cx="2301802" cy="19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 TIMELINE FOR CLASSIFICATION</a:t>
            </a:r>
            <a:endParaRPr dirty="0"/>
          </a:p>
        </p:txBody>
      </p:sp>
      <p:grpSp>
        <p:nvGrpSpPr>
          <p:cNvPr id="2175" name="Google Shape;2175;p44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2176" name="Google Shape;2176;p44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177" name="Google Shape;2177;p4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8" name="Google Shape;2178;p4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9" name="Google Shape;2179;p4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0" name="Google Shape;2180;p4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81" name="Google Shape;2181;p44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82" name="Google Shape;2182;p44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2183" name="Google Shape;2183;p44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4" name="Google Shape;2184;p44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5" name="Google Shape;2185;p44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6" name="Google Shape;2186;p44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1F24C4-0993-43D5-B87A-A65B28BE519C}"/>
              </a:ext>
            </a:extLst>
          </p:cNvPr>
          <p:cNvGrpSpPr/>
          <p:nvPr/>
        </p:nvGrpSpPr>
        <p:grpSpPr>
          <a:xfrm>
            <a:off x="3267530" y="540000"/>
            <a:ext cx="5880345" cy="1843447"/>
            <a:chOff x="3267530" y="746220"/>
            <a:chExt cx="5880345" cy="1843447"/>
          </a:xfrm>
        </p:grpSpPr>
        <p:grpSp>
          <p:nvGrpSpPr>
            <p:cNvPr id="2152" name="Google Shape;2152;p44"/>
            <p:cNvGrpSpPr/>
            <p:nvPr/>
          </p:nvGrpSpPr>
          <p:grpSpPr>
            <a:xfrm>
              <a:off x="4308575" y="1568067"/>
              <a:ext cx="4839300" cy="120300"/>
              <a:chOff x="4308575" y="2511050"/>
              <a:chExt cx="4839300" cy="120300"/>
            </a:xfrm>
          </p:grpSpPr>
          <p:cxnSp>
            <p:nvCxnSpPr>
              <p:cNvPr id="2153" name="Google Shape;2153;p44"/>
              <p:cNvCxnSpPr>
                <a:endCxn id="2154" idx="3"/>
              </p:cNvCxnSpPr>
              <p:nvPr/>
            </p:nvCxnSpPr>
            <p:spPr>
              <a:xfrm>
                <a:off x="4308575" y="2571150"/>
                <a:ext cx="4839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cxnSp>
            <p:nvCxnSpPr>
              <p:cNvPr id="2155" name="Google Shape;2155;p44"/>
              <p:cNvCxnSpPr/>
              <p:nvPr/>
            </p:nvCxnSpPr>
            <p:spPr>
              <a:xfrm>
                <a:off x="7186350" y="2511050"/>
                <a:ext cx="0" cy="12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156" name="Google Shape;2156;p44"/>
            <p:cNvSpPr txBox="1"/>
            <p:nvPr/>
          </p:nvSpPr>
          <p:spPr>
            <a:xfrm>
              <a:off x="3267530" y="1891867"/>
              <a:ext cx="2087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Take a picture of the target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2157" name="Google Shape;2157;p44"/>
            <p:cNvSpPr txBox="1"/>
            <p:nvPr/>
          </p:nvSpPr>
          <p:spPr>
            <a:xfrm>
              <a:off x="5993606" y="1891867"/>
              <a:ext cx="2394672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Maybe another picture of different time is needed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A685E0C-4BB4-49A2-8F30-6247B3A6020D}"/>
                </a:ext>
              </a:extLst>
            </p:cNvPr>
            <p:cNvSpPr txBox="1"/>
            <p:nvPr/>
          </p:nvSpPr>
          <p:spPr>
            <a:xfrm>
              <a:off x="3847803" y="746220"/>
              <a:ext cx="9215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😀</a:t>
              </a:r>
              <a:endParaRPr lang="ko-KR" altLang="en-US" sz="28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EE72EC-5A29-4CDA-8394-A0AAD6562EF2}"/>
                </a:ext>
              </a:extLst>
            </p:cNvPr>
            <p:cNvSpPr txBox="1"/>
            <p:nvPr/>
          </p:nvSpPr>
          <p:spPr>
            <a:xfrm>
              <a:off x="6728225" y="746220"/>
              <a:ext cx="912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🙂</a:t>
              </a:r>
              <a:endParaRPr lang="ko-KR" altLang="en-US" sz="36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FB2689-CD22-4142-8E7B-F25E6AEF2F38}"/>
              </a:ext>
            </a:extLst>
          </p:cNvPr>
          <p:cNvGrpSpPr/>
          <p:nvPr/>
        </p:nvGrpSpPr>
        <p:grpSpPr>
          <a:xfrm>
            <a:off x="3299375" y="2728344"/>
            <a:ext cx="5844625" cy="1843448"/>
            <a:chOff x="3303250" y="2573185"/>
            <a:chExt cx="5844625" cy="1843448"/>
          </a:xfrm>
        </p:grpSpPr>
        <p:grpSp>
          <p:nvGrpSpPr>
            <p:cNvPr id="37" name="Google Shape;2152;p44">
              <a:extLst>
                <a:ext uri="{FF2B5EF4-FFF2-40B4-BE49-F238E27FC236}">
                  <a16:creationId xmlns:a16="http://schemas.microsoft.com/office/drawing/2014/main" id="{92C516F9-FCB4-4532-AC98-6419F598271C}"/>
                </a:ext>
              </a:extLst>
            </p:cNvPr>
            <p:cNvGrpSpPr/>
            <p:nvPr/>
          </p:nvGrpSpPr>
          <p:grpSpPr>
            <a:xfrm>
              <a:off x="4308575" y="3395033"/>
              <a:ext cx="4839300" cy="120300"/>
              <a:chOff x="4308575" y="2511050"/>
              <a:chExt cx="4839300" cy="120300"/>
            </a:xfrm>
          </p:grpSpPr>
          <p:cxnSp>
            <p:nvCxnSpPr>
              <p:cNvPr id="38" name="Google Shape;2153;p44">
                <a:extLst>
                  <a:ext uri="{FF2B5EF4-FFF2-40B4-BE49-F238E27FC236}">
                    <a16:creationId xmlns:a16="http://schemas.microsoft.com/office/drawing/2014/main" id="{7043ECBE-3F99-4C6F-A6D9-CE3B8DF2A89F}"/>
                  </a:ext>
                </a:extLst>
              </p:cNvPr>
              <p:cNvCxnSpPr/>
              <p:nvPr/>
            </p:nvCxnSpPr>
            <p:spPr>
              <a:xfrm>
                <a:off x="4308575" y="2571150"/>
                <a:ext cx="4839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  <p:cxnSp>
            <p:nvCxnSpPr>
              <p:cNvPr id="39" name="Google Shape;2155;p44">
                <a:extLst>
                  <a:ext uri="{FF2B5EF4-FFF2-40B4-BE49-F238E27FC236}">
                    <a16:creationId xmlns:a16="http://schemas.microsoft.com/office/drawing/2014/main" id="{308C29CE-DF8C-438B-8BB6-358AC7EDD688}"/>
                  </a:ext>
                </a:extLst>
              </p:cNvPr>
              <p:cNvCxnSpPr/>
              <p:nvPr/>
            </p:nvCxnSpPr>
            <p:spPr>
              <a:xfrm>
                <a:off x="7186350" y="2511050"/>
                <a:ext cx="0" cy="12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0" name="Google Shape;2156;p44">
              <a:extLst>
                <a:ext uri="{FF2B5EF4-FFF2-40B4-BE49-F238E27FC236}">
                  <a16:creationId xmlns:a16="http://schemas.microsoft.com/office/drawing/2014/main" id="{014D949C-8268-452E-ABA6-6A1B477F9C41}"/>
                </a:ext>
              </a:extLst>
            </p:cNvPr>
            <p:cNvSpPr txBox="1"/>
            <p:nvPr/>
          </p:nvSpPr>
          <p:spPr>
            <a:xfrm>
              <a:off x="3303250" y="3718833"/>
              <a:ext cx="2087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Take a picture of the target</a:t>
              </a:r>
            </a:p>
          </p:txBody>
        </p:sp>
        <p:sp>
          <p:nvSpPr>
            <p:cNvPr id="41" name="Google Shape;2157;p44">
              <a:extLst>
                <a:ext uri="{FF2B5EF4-FFF2-40B4-BE49-F238E27FC236}">
                  <a16:creationId xmlns:a16="http://schemas.microsoft.com/office/drawing/2014/main" id="{D6852B6D-4E7A-4308-8D1A-7D45EE23206E}"/>
                </a:ext>
              </a:extLst>
            </p:cNvPr>
            <p:cNvSpPr txBox="1"/>
            <p:nvPr/>
          </p:nvSpPr>
          <p:spPr>
            <a:xfrm>
              <a:off x="6142575" y="3718833"/>
              <a:ext cx="20874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Into the classifier...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A</a:t>
              </a: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nd done!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ED625A-AA29-4946-9FAA-476AB5717C7C}"/>
                </a:ext>
              </a:extLst>
            </p:cNvPr>
            <p:cNvSpPr txBox="1"/>
            <p:nvPr/>
          </p:nvSpPr>
          <p:spPr>
            <a:xfrm>
              <a:off x="3854892" y="2573185"/>
              <a:ext cx="9215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😀</a:t>
              </a:r>
              <a:endParaRPr lang="ko-KR" altLang="en-US" sz="28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536424D-5F92-4C14-9E9E-73833E2F4C04}"/>
                </a:ext>
              </a:extLst>
            </p:cNvPr>
            <p:cNvSpPr txBox="1"/>
            <p:nvPr/>
          </p:nvSpPr>
          <p:spPr>
            <a:xfrm>
              <a:off x="6728225" y="2584730"/>
              <a:ext cx="912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🤩</a:t>
              </a:r>
              <a:endParaRPr lang="ko-KR" altLang="en-US" sz="2800" dirty="0"/>
            </a:p>
          </p:txBody>
        </p:sp>
      </p:grpSp>
      <p:cxnSp>
        <p:nvCxnSpPr>
          <p:cNvPr id="72" name="Google Shape;2284;p47">
            <a:extLst>
              <a:ext uri="{FF2B5EF4-FFF2-40B4-BE49-F238E27FC236}">
                <a16:creationId xmlns:a16="http://schemas.microsoft.com/office/drawing/2014/main" id="{1BEC16C8-5D69-42CB-91FC-BDA80EC9560F}"/>
              </a:ext>
            </a:extLst>
          </p:cNvPr>
          <p:cNvCxnSpPr>
            <a:cxnSpLocks/>
            <a:stCxn id="2151" idx="3"/>
          </p:cNvCxnSpPr>
          <p:nvPr/>
        </p:nvCxnSpPr>
        <p:spPr>
          <a:xfrm>
            <a:off x="3021802" y="2571775"/>
            <a:ext cx="6122198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7" name="Google Shape;2156;p44">
            <a:extLst>
              <a:ext uri="{FF2B5EF4-FFF2-40B4-BE49-F238E27FC236}">
                <a16:creationId xmlns:a16="http://schemas.microsoft.com/office/drawing/2014/main" id="{217836F2-ADD1-4D7B-89CB-F2CD303DD8FC}"/>
              </a:ext>
            </a:extLst>
          </p:cNvPr>
          <p:cNvSpPr txBox="1"/>
          <p:nvPr/>
        </p:nvSpPr>
        <p:spPr>
          <a:xfrm>
            <a:off x="1517720" y="1073047"/>
            <a:ext cx="2087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ORIGINALLY</a:t>
            </a:r>
            <a:endParaRPr dirty="0">
              <a:solidFill>
                <a:schemeClr val="lt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88" name="Google Shape;2156;p44">
            <a:extLst>
              <a:ext uri="{FF2B5EF4-FFF2-40B4-BE49-F238E27FC236}">
                <a16:creationId xmlns:a16="http://schemas.microsoft.com/office/drawing/2014/main" id="{0CC035E5-5190-4247-8BC0-128DC9850B17}"/>
              </a:ext>
            </a:extLst>
          </p:cNvPr>
          <p:cNvSpPr txBox="1"/>
          <p:nvPr/>
        </p:nvSpPr>
        <p:spPr>
          <a:xfrm>
            <a:off x="1517720" y="3261392"/>
            <a:ext cx="20874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COOL CLASSIFIER MADE BY ML</a:t>
            </a:r>
            <a:endParaRPr dirty="0">
              <a:solidFill>
                <a:schemeClr val="lt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298412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0833B5C-8042-4D51-A3C8-F17BEEB32138}"/>
              </a:ext>
            </a:extLst>
          </p:cNvPr>
          <p:cNvGrpSpPr/>
          <p:nvPr/>
        </p:nvGrpSpPr>
        <p:grpSpPr>
          <a:xfrm>
            <a:off x="-12175" y="270000"/>
            <a:ext cx="8664905" cy="2158394"/>
            <a:chOff x="-12175" y="546068"/>
            <a:chExt cx="8664905" cy="2158394"/>
          </a:xfrm>
        </p:grpSpPr>
        <p:grpSp>
          <p:nvGrpSpPr>
            <p:cNvPr id="2191" name="Google Shape;2191;p45"/>
            <p:cNvGrpSpPr/>
            <p:nvPr/>
          </p:nvGrpSpPr>
          <p:grpSpPr>
            <a:xfrm>
              <a:off x="-12175" y="1639506"/>
              <a:ext cx="7634556" cy="120300"/>
              <a:chOff x="-12175" y="2511050"/>
              <a:chExt cx="7634556" cy="120300"/>
            </a:xfrm>
          </p:grpSpPr>
          <p:cxnSp>
            <p:nvCxnSpPr>
              <p:cNvPr id="2192" name="Google Shape;2192;p45"/>
              <p:cNvCxnSpPr>
                <a:cxnSpLocks/>
              </p:cNvCxnSpPr>
              <p:nvPr/>
            </p:nvCxnSpPr>
            <p:spPr>
              <a:xfrm>
                <a:off x="-12175" y="2571150"/>
                <a:ext cx="763455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93" name="Google Shape;2193;p45"/>
              <p:cNvCxnSpPr/>
              <p:nvPr/>
            </p:nvCxnSpPr>
            <p:spPr>
              <a:xfrm>
                <a:off x="2090839" y="2511050"/>
                <a:ext cx="0" cy="12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4" name="Google Shape;2194;p45"/>
              <p:cNvCxnSpPr/>
              <p:nvPr/>
            </p:nvCxnSpPr>
            <p:spPr>
              <a:xfrm>
                <a:off x="4568139" y="2511050"/>
                <a:ext cx="0" cy="12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17" name="Google Shape;2217;p45"/>
            <p:cNvSpPr txBox="1"/>
            <p:nvPr/>
          </p:nvSpPr>
          <p:spPr>
            <a:xfrm>
              <a:off x="3546552" y="1973482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Analyze several pictures of different filters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2218" name="Google Shape;2218;p45"/>
            <p:cNvSpPr txBox="1"/>
            <p:nvPr/>
          </p:nvSpPr>
          <p:spPr>
            <a:xfrm>
              <a:off x="1060650" y="1973481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Check if it is already known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2219" name="Google Shape;2219;p45"/>
            <p:cNvSpPr txBox="1"/>
            <p:nvPr/>
          </p:nvSpPr>
          <p:spPr>
            <a:xfrm>
              <a:off x="6592031" y="1973481"/>
              <a:ext cx="2060699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Okay, now I got it... </a:t>
              </a:r>
              <a:r>
                <a:rPr lang="en-U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B</a:t>
              </a: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ut it took so many steps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75CF86-49A0-45CC-B297-8B7F30D49DC8}"/>
                </a:ext>
              </a:extLst>
            </p:cNvPr>
            <p:cNvSpPr txBox="1"/>
            <p:nvPr/>
          </p:nvSpPr>
          <p:spPr>
            <a:xfrm>
              <a:off x="1633227" y="812735"/>
              <a:ext cx="9215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😐</a:t>
              </a:r>
              <a:endParaRPr lang="ko-KR" altLang="en-US" sz="3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52939D-FEA3-46EC-B6E6-19598FCEACDB}"/>
                </a:ext>
              </a:extLst>
            </p:cNvPr>
            <p:cNvSpPr txBox="1"/>
            <p:nvPr/>
          </p:nvSpPr>
          <p:spPr>
            <a:xfrm>
              <a:off x="4106454" y="817660"/>
              <a:ext cx="912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😟</a:t>
              </a:r>
              <a:endParaRPr lang="ko-KR" altLang="en-US" sz="36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0E9D83-4EC6-4414-85E1-7C23704C9C13}"/>
                </a:ext>
              </a:extLst>
            </p:cNvPr>
            <p:cNvSpPr txBox="1"/>
            <p:nvPr/>
          </p:nvSpPr>
          <p:spPr>
            <a:xfrm>
              <a:off x="7157352" y="812735"/>
              <a:ext cx="9125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😩</a:t>
              </a:r>
              <a:endParaRPr lang="ko-KR" altLang="en-US" sz="3600" dirty="0"/>
            </a:p>
          </p:txBody>
        </p:sp>
        <p:sp>
          <p:nvSpPr>
            <p:cNvPr id="43" name="Google Shape;2217;p45">
              <a:extLst>
                <a:ext uri="{FF2B5EF4-FFF2-40B4-BE49-F238E27FC236}">
                  <a16:creationId xmlns:a16="http://schemas.microsoft.com/office/drawing/2014/main" id="{9A843961-DC2A-4E89-BE58-C83A8DAE6431}"/>
                </a:ext>
              </a:extLst>
            </p:cNvPr>
            <p:cNvSpPr txBox="1"/>
            <p:nvPr/>
          </p:nvSpPr>
          <p:spPr>
            <a:xfrm>
              <a:off x="5057824" y="546068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400" b="1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...</a:t>
              </a:r>
              <a:endParaRPr sz="4400" b="1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44" name="Google Shape;2217;p45">
              <a:extLst>
                <a:ext uri="{FF2B5EF4-FFF2-40B4-BE49-F238E27FC236}">
                  <a16:creationId xmlns:a16="http://schemas.microsoft.com/office/drawing/2014/main" id="{AA21D85F-C68B-47A2-8C4B-4452C834A90A}"/>
                </a:ext>
              </a:extLst>
            </p:cNvPr>
            <p:cNvSpPr txBox="1"/>
            <p:nvPr/>
          </p:nvSpPr>
          <p:spPr>
            <a:xfrm>
              <a:off x="5069292" y="2006662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 b="1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...</a:t>
              </a:r>
              <a:endParaRPr sz="2400" b="1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7B2A03-05DF-455B-9433-3A4BAC3A537D}"/>
              </a:ext>
            </a:extLst>
          </p:cNvPr>
          <p:cNvGrpSpPr/>
          <p:nvPr/>
        </p:nvGrpSpPr>
        <p:grpSpPr>
          <a:xfrm>
            <a:off x="-12175" y="2458800"/>
            <a:ext cx="8664905" cy="2158394"/>
            <a:chOff x="-12175" y="546068"/>
            <a:chExt cx="8664905" cy="2158394"/>
          </a:xfrm>
        </p:grpSpPr>
        <p:grpSp>
          <p:nvGrpSpPr>
            <p:cNvPr id="48" name="Google Shape;2191;p45">
              <a:extLst>
                <a:ext uri="{FF2B5EF4-FFF2-40B4-BE49-F238E27FC236}">
                  <a16:creationId xmlns:a16="http://schemas.microsoft.com/office/drawing/2014/main" id="{31078A5A-056C-4545-9C15-35C2B2DD6565}"/>
                </a:ext>
              </a:extLst>
            </p:cNvPr>
            <p:cNvGrpSpPr/>
            <p:nvPr/>
          </p:nvGrpSpPr>
          <p:grpSpPr>
            <a:xfrm>
              <a:off x="-12175" y="1639506"/>
              <a:ext cx="7634556" cy="120300"/>
              <a:chOff x="-12175" y="2511050"/>
              <a:chExt cx="7634556" cy="120300"/>
            </a:xfrm>
          </p:grpSpPr>
          <p:cxnSp>
            <p:nvCxnSpPr>
              <p:cNvPr id="57" name="Google Shape;2192;p45">
                <a:extLst>
                  <a:ext uri="{FF2B5EF4-FFF2-40B4-BE49-F238E27FC236}">
                    <a16:creationId xmlns:a16="http://schemas.microsoft.com/office/drawing/2014/main" id="{67801E85-033C-4DD1-BAB3-368B19FAB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2175" y="2571150"/>
                <a:ext cx="7634556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8" name="Google Shape;2193;p45">
                <a:extLst>
                  <a:ext uri="{FF2B5EF4-FFF2-40B4-BE49-F238E27FC236}">
                    <a16:creationId xmlns:a16="http://schemas.microsoft.com/office/drawing/2014/main" id="{74C8F824-1257-4F70-9A1C-946EAC224154}"/>
                  </a:ext>
                </a:extLst>
              </p:cNvPr>
              <p:cNvCxnSpPr/>
              <p:nvPr/>
            </p:nvCxnSpPr>
            <p:spPr>
              <a:xfrm>
                <a:off x="2090839" y="2511050"/>
                <a:ext cx="0" cy="12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2194;p45">
                <a:extLst>
                  <a:ext uri="{FF2B5EF4-FFF2-40B4-BE49-F238E27FC236}">
                    <a16:creationId xmlns:a16="http://schemas.microsoft.com/office/drawing/2014/main" id="{E5B6AAE0-FAC6-4277-A276-353B8E9400D0}"/>
                  </a:ext>
                </a:extLst>
              </p:cNvPr>
              <p:cNvCxnSpPr/>
              <p:nvPr/>
            </p:nvCxnSpPr>
            <p:spPr>
              <a:xfrm>
                <a:off x="4568139" y="2511050"/>
                <a:ext cx="0" cy="12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2217;p45">
              <a:extLst>
                <a:ext uri="{FF2B5EF4-FFF2-40B4-BE49-F238E27FC236}">
                  <a16:creationId xmlns:a16="http://schemas.microsoft.com/office/drawing/2014/main" id="{34376D8A-B88E-4416-B324-EAC82C468925}"/>
                </a:ext>
              </a:extLst>
            </p:cNvPr>
            <p:cNvSpPr txBox="1"/>
            <p:nvPr/>
          </p:nvSpPr>
          <p:spPr>
            <a:xfrm>
              <a:off x="3546552" y="1973482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RESEARCH GOES EXTREMELY WELL!!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50" name="Google Shape;2218;p45">
              <a:extLst>
                <a:ext uri="{FF2B5EF4-FFF2-40B4-BE49-F238E27FC236}">
                  <a16:creationId xmlns:a16="http://schemas.microsoft.com/office/drawing/2014/main" id="{5E386269-6C30-4699-9726-B74A14F34FDF}"/>
                </a:ext>
              </a:extLst>
            </p:cNvPr>
            <p:cNvSpPr txBox="1"/>
            <p:nvPr/>
          </p:nvSpPr>
          <p:spPr>
            <a:xfrm>
              <a:off x="1060650" y="1973481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HAPPY!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51" name="Google Shape;2219;p45">
              <a:extLst>
                <a:ext uri="{FF2B5EF4-FFF2-40B4-BE49-F238E27FC236}">
                  <a16:creationId xmlns:a16="http://schemas.microsoft.com/office/drawing/2014/main" id="{5B80446B-F4F6-4E1A-873E-5935FFE072F8}"/>
                </a:ext>
              </a:extLst>
            </p:cNvPr>
            <p:cNvSpPr txBox="1"/>
            <p:nvPr/>
          </p:nvSpPr>
          <p:spPr>
            <a:xfrm>
              <a:off x="6592031" y="1973481"/>
              <a:ext cx="2060699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NOBEL...PRIZE!?</a:t>
              </a:r>
              <a:endParaRPr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BF97A6-2C38-4997-8DA0-EDB99AC62382}"/>
                </a:ext>
              </a:extLst>
            </p:cNvPr>
            <p:cNvSpPr txBox="1"/>
            <p:nvPr/>
          </p:nvSpPr>
          <p:spPr>
            <a:xfrm>
              <a:off x="1633227" y="812735"/>
              <a:ext cx="92154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😊</a:t>
              </a:r>
              <a:endParaRPr lang="ko-KR" altLang="en-US" sz="2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ABCCF7-EF1C-4D8C-99F1-875192BE7192}"/>
                </a:ext>
              </a:extLst>
            </p:cNvPr>
            <p:cNvSpPr txBox="1"/>
            <p:nvPr/>
          </p:nvSpPr>
          <p:spPr>
            <a:xfrm>
              <a:off x="3609221" y="811078"/>
              <a:ext cx="192555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44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🛰 🚀</a:t>
              </a:r>
              <a:endParaRPr lang="ko-KR" altLang="en-US" sz="36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3982C8B-EFC3-4660-BB1B-086BC380308B}"/>
                </a:ext>
              </a:extLst>
            </p:cNvPr>
            <p:cNvSpPr txBox="1"/>
            <p:nvPr/>
          </p:nvSpPr>
          <p:spPr>
            <a:xfrm>
              <a:off x="6908499" y="812734"/>
              <a:ext cx="140819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🏆</a:t>
              </a:r>
              <a:r>
                <a:rPr lang="en-US" altLang="ko-KR" sz="36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⁉️</a:t>
              </a:r>
              <a:endParaRPr lang="ko-KR" altLang="en-US" sz="2800" dirty="0"/>
            </a:p>
          </p:txBody>
        </p:sp>
        <p:sp>
          <p:nvSpPr>
            <p:cNvPr id="55" name="Google Shape;2217;p45">
              <a:extLst>
                <a:ext uri="{FF2B5EF4-FFF2-40B4-BE49-F238E27FC236}">
                  <a16:creationId xmlns:a16="http://schemas.microsoft.com/office/drawing/2014/main" id="{0C004105-CEC6-42D9-BC3F-71E7DD7D7E6E}"/>
                </a:ext>
              </a:extLst>
            </p:cNvPr>
            <p:cNvSpPr txBox="1"/>
            <p:nvPr/>
          </p:nvSpPr>
          <p:spPr>
            <a:xfrm>
              <a:off x="5057824" y="546068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4400" b="1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...</a:t>
              </a:r>
              <a:endParaRPr sz="4400" b="1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  <p:sp>
          <p:nvSpPr>
            <p:cNvPr id="56" name="Google Shape;2217;p45">
              <a:extLst>
                <a:ext uri="{FF2B5EF4-FFF2-40B4-BE49-F238E27FC236}">
                  <a16:creationId xmlns:a16="http://schemas.microsoft.com/office/drawing/2014/main" id="{43A6CBD6-9E5C-48C1-8D57-5C04B12425EF}"/>
                </a:ext>
              </a:extLst>
            </p:cNvPr>
            <p:cNvSpPr txBox="1"/>
            <p:nvPr/>
          </p:nvSpPr>
          <p:spPr>
            <a:xfrm>
              <a:off x="5069292" y="2006662"/>
              <a:ext cx="20607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 b="1" dirty="0">
                  <a:solidFill>
                    <a:schemeClr val="lt1"/>
                  </a:solidFill>
                  <a:latin typeface="Roboto Mono Regular"/>
                  <a:ea typeface="Roboto Mono Regular"/>
                  <a:cs typeface="Roboto Mono Regular"/>
                  <a:sym typeface="Roboto Mono Regular"/>
                </a:rPr>
                <a:t>...</a:t>
              </a:r>
              <a:endParaRPr sz="2400" b="1" dirty="0"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endParaRPr>
            </a:p>
          </p:txBody>
        </p:sp>
      </p:grpSp>
      <p:cxnSp>
        <p:nvCxnSpPr>
          <p:cNvPr id="60" name="Google Shape;2284;p47">
            <a:extLst>
              <a:ext uri="{FF2B5EF4-FFF2-40B4-BE49-F238E27FC236}">
                <a16:creationId xmlns:a16="http://schemas.microsoft.com/office/drawing/2014/main" id="{D44465FE-28DE-467E-B8FF-D48ED1D3173D}"/>
              </a:ext>
            </a:extLst>
          </p:cNvPr>
          <p:cNvCxnSpPr>
            <a:cxnSpLocks/>
          </p:cNvCxnSpPr>
          <p:nvPr/>
        </p:nvCxnSpPr>
        <p:spPr>
          <a:xfrm>
            <a:off x="0" y="2570176"/>
            <a:ext cx="883681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8810621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2583653" y="2469125"/>
            <a:ext cx="6182974" cy="2136300"/>
          </a:xfrm>
          <a:prstGeom prst="rect">
            <a:avLst/>
          </a:prstGeom>
        </p:spPr>
        <p:txBody>
          <a:bodyPr spcFirstLastPara="1" wrap="square" lIns="91425" tIns="270000" rIns="91425" bIns="91425" anchor="ctr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 Regular"/>
              <a:buChar char="●"/>
            </a:pPr>
            <a:r>
              <a:rPr lang="en-US" sz="1200" dirty="0"/>
              <a:t>Dataset from </a:t>
            </a:r>
            <a:r>
              <a:rPr lang="en-US" sz="1200" dirty="0">
                <a:hlinkClick r:id="rId3"/>
              </a:rPr>
              <a:t>https://www.kaggle.com/siddharthchaini/stars-and-galaxies</a:t>
            </a:r>
            <a:endParaRPr lang="en-US" sz="1200" dirty="0"/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</a:pPr>
            <a:endParaRPr sz="12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 Regular"/>
              <a:buChar char="●"/>
            </a:pPr>
            <a:r>
              <a:rPr lang="en-US" sz="1200" dirty="0"/>
              <a:t>Original PDF files -&gt; 28x28 PDF files -&gt; CSV files</a:t>
            </a:r>
            <a:endParaRPr sz="1200" dirty="0"/>
          </a:p>
          <a:p>
            <a:pPr lvl="1" indent="-298450">
              <a:buSzPts val="1100"/>
              <a:buFont typeface="Wingdings" panose="05000000000000000000" pitchFamily="2" charset="2"/>
              <a:buChar char="§"/>
            </a:pPr>
            <a:r>
              <a:rPr lang="en-US" dirty="0"/>
              <a:t>R, G, B values for each pixel</a:t>
            </a:r>
          </a:p>
          <a:p>
            <a:pPr lvl="1" indent="-298450">
              <a:buSzPts val="1100"/>
              <a:buFont typeface="Wingdings" panose="05000000000000000000" pitchFamily="2" charset="2"/>
              <a:buChar char="§"/>
            </a:pPr>
            <a:r>
              <a:rPr lang="en-US" dirty="0"/>
              <a:t>Five pictures of s</a:t>
            </a:r>
            <a:r>
              <a:rPr lang="es" dirty="0"/>
              <a:t>tars and galaxies were stacked alternately</a:t>
            </a:r>
          </a:p>
          <a:p>
            <a:pPr lvl="1" indent="-298450">
              <a:buSzPts val="1100"/>
              <a:buFont typeface="Wingdings" panose="05000000000000000000" pitchFamily="2" charset="2"/>
              <a:buChar char="§"/>
            </a:pPr>
            <a:r>
              <a:rPr lang="es" dirty="0"/>
              <a:t>Labeled stars as 1, galaxies as 0</a:t>
            </a:r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2583653" y="804850"/>
            <a:ext cx="5856400" cy="156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PREPROCESSING DATA</a:t>
            </a:r>
            <a:endParaRPr dirty="0"/>
          </a:p>
        </p:txBody>
      </p:sp>
      <p:grpSp>
        <p:nvGrpSpPr>
          <p:cNvPr id="227" name="Google Shape;227;p30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228" name="Google Shape;228;p30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29" name="Google Shape;229;p30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30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30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30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33" name="Google Shape;233;p30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4" name="Google Shape;234;p30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235" name="Google Shape;235;p30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30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30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30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20084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 idx="2"/>
          </p:nvPr>
        </p:nvSpPr>
        <p:spPr>
          <a:xfrm>
            <a:off x="1494971" y="1031259"/>
            <a:ext cx="6928065" cy="421500"/>
          </a:xfrm>
          <a:prstGeom prst="rect">
            <a:avLst/>
          </a:prstGeom>
        </p:spPr>
        <p:txBody>
          <a:bodyPr spcFirstLastPara="1" wrap="square" lIns="0" tIns="0" rIns="3600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/>
              <a:t>CLASSIFIERS WITH TWO METHODS</a:t>
            </a:r>
            <a:endParaRPr sz="3600"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4"/>
          </p:nvPr>
        </p:nvSpPr>
        <p:spPr>
          <a:xfrm>
            <a:off x="3507836" y="1943428"/>
            <a:ext cx="4915200" cy="421500"/>
          </a:xfrm>
          <a:prstGeom prst="rect">
            <a:avLst/>
          </a:prstGeom>
        </p:spPr>
        <p:txBody>
          <a:bodyPr spcFirstLastPara="1" wrap="square" lIns="0" tIns="0" rIns="3600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MULTI-LAYER PERCEPTRON</a:t>
            </a:r>
            <a:endParaRPr sz="2800"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subTitle" idx="5"/>
          </p:nvPr>
        </p:nvSpPr>
        <p:spPr>
          <a:xfrm>
            <a:off x="2493950" y="2269856"/>
            <a:ext cx="5928600" cy="4914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Used t</a:t>
            </a:r>
            <a:r>
              <a:rPr lang="es" sz="1600" dirty="0"/>
              <a:t>wo-layer perceptron</a:t>
            </a:r>
            <a:endParaRPr sz="1600"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6"/>
          </p:nvPr>
        </p:nvSpPr>
        <p:spPr>
          <a:xfrm>
            <a:off x="3507836" y="2807179"/>
            <a:ext cx="4915200" cy="421500"/>
          </a:xfrm>
          <a:prstGeom prst="rect">
            <a:avLst/>
          </a:prstGeom>
        </p:spPr>
        <p:txBody>
          <a:bodyPr spcFirstLastPara="1" wrap="square" lIns="0" tIns="0" rIns="3600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RANDOM FOREST</a:t>
            </a:r>
            <a:endParaRPr sz="2800"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7"/>
          </p:nvPr>
        </p:nvSpPr>
        <p:spPr>
          <a:xfrm>
            <a:off x="2493950" y="3133606"/>
            <a:ext cx="5928600" cy="4914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- U</a:t>
            </a:r>
            <a:r>
              <a:rPr lang="es" sz="1600" dirty="0"/>
              <a:t>sed 1, 5, 10, 50, 100, 500 trees</a:t>
            </a:r>
            <a:endParaRPr sz="1600" dirty="0"/>
          </a:p>
        </p:txBody>
      </p:sp>
      <p:grpSp>
        <p:nvGrpSpPr>
          <p:cNvPr id="269" name="Google Shape;269;p32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270" name="Google Shape;270;p32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71" name="Google Shape;271;p32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32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32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32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5" name="Google Shape;275;p32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6" name="Google Shape;276;p32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277" name="Google Shape;277;p32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32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79;p32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32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613048171"/>
      </p:ext>
    </p:extLst>
  </p:cSld>
  <p:clrMapOvr>
    <a:masterClrMapping/>
  </p:clrMapOvr>
</p:sld>
</file>

<file path=ppt/theme/theme1.xml><?xml version="1.0" encoding="utf-8"?>
<a:theme xmlns:a="http://schemas.openxmlformats.org/drawingml/2006/main" name="Dark Galaxy by Slidesgo">
  <a:themeElements>
    <a:clrScheme name="Simple Light">
      <a:dk1>
        <a:srgbClr val="434343"/>
      </a:dk1>
      <a:lt1>
        <a:srgbClr val="F3F3F3"/>
      </a:lt1>
      <a:dk2>
        <a:srgbClr val="776E65"/>
      </a:dk2>
      <a:lt2>
        <a:srgbClr val="434343"/>
      </a:lt2>
      <a:accent1>
        <a:srgbClr val="776E65"/>
      </a:accent1>
      <a:accent2>
        <a:srgbClr val="F3F3F3"/>
      </a:accent2>
      <a:accent3>
        <a:srgbClr val="434343"/>
      </a:accent3>
      <a:accent4>
        <a:srgbClr val="776E65"/>
      </a:accent4>
      <a:accent5>
        <a:srgbClr val="F3F3F3"/>
      </a:accent5>
      <a:accent6>
        <a:srgbClr val="434343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897</Words>
  <Application>Microsoft Office PowerPoint</Application>
  <PresentationFormat>화면 슬라이드 쇼(16:9)</PresentationFormat>
  <Paragraphs>175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</vt:lpstr>
      <vt:lpstr>BenchNine</vt:lpstr>
      <vt:lpstr>Roboto Mono Regular</vt:lpstr>
      <vt:lpstr>Roboto Mono</vt:lpstr>
      <vt:lpstr>Wingdings</vt:lpstr>
      <vt:lpstr>Roboto Condensed</vt:lpstr>
      <vt:lpstr>Segoe UI Emoji</vt:lpstr>
      <vt:lpstr>Dark Galaxy by Slidesgo</vt:lpstr>
      <vt:lpstr>Classification Between  Galaxies and Stars</vt:lpstr>
      <vt:lpstr>CAN YOU DISTINGUISH BETWEEN THEM WITH  ‘A PICTURE’?</vt:lpstr>
      <vt:lpstr>GALAXY</vt:lpstr>
      <vt:lpstr>A TIMELINE FOR CLASSIFICATION</vt:lpstr>
      <vt:lpstr>PowerPoint 프레젠테이션</vt:lpstr>
      <vt:lpstr>A TIMELINE FOR CLASSIFICATION</vt:lpstr>
      <vt:lpstr>PowerPoint 프레젠테이션</vt:lpstr>
      <vt:lpstr>PREPROCESSING DATA</vt:lpstr>
      <vt:lpstr>CLASSIFIERS WITH TWO METHODS</vt:lpstr>
      <vt:lpstr>TWO-LAYER PERCEPTRON - WITH 100 AND 200 HIDDEN LALYER’S DIMENSION  - FOR 10 AND 20 TRAINING EPCOH</vt:lpstr>
      <vt:lpstr>RANDOM FOREST - WITH 1, 5, 10, 50, 100, 500 TREES - ACCURACY WITH BOTH OF THE TRAINING DATASET AND TEST DATASET</vt:lpstr>
      <vt:lpstr>TWO-LAYER PERCEPTRON CODE +PREROCESSING</vt:lpstr>
      <vt:lpstr>TWO-LAYER PERCEPTRON CODE +PREROCESSING</vt:lpstr>
      <vt:lpstr>TWO-LAYER PERCEPTRON CODE +PREROCESSING</vt:lpstr>
      <vt:lpstr>TWO-LAYER PERCEPTRON CODE +PREROCESSING</vt:lpstr>
      <vt:lpstr>TWO-LAYER PERCEPTRON CODE +PREROCESSING</vt:lpstr>
      <vt:lpstr>RANDOM FOREST CODE</vt:lpstr>
      <vt:lpstr>RANDOM FOREST CODE</vt:lpstr>
      <vt:lpstr>ACCURACY - TWO-LAYER PERCEPTRON</vt:lpstr>
      <vt:lpstr>ACCURACY - RANDOM FOREST</vt:lpstr>
      <vt:lpstr>ACCURACY - RANDOM FOREST + additionally,  56x56 pixel images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Between  Galaxies and Stars</dc:title>
  <cp:lastModifiedBy>이우석</cp:lastModifiedBy>
  <cp:revision>51</cp:revision>
  <dcterms:modified xsi:type="dcterms:W3CDTF">2021-06-10T14:44:37Z</dcterms:modified>
</cp:coreProperties>
</file>